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428" r:id="rId2"/>
    <p:sldId id="722" r:id="rId3"/>
    <p:sldId id="732" r:id="rId4"/>
    <p:sldId id="733" r:id="rId5"/>
    <p:sldId id="734" r:id="rId6"/>
    <p:sldId id="741" r:id="rId7"/>
    <p:sldId id="735" r:id="rId8"/>
    <p:sldId id="736" r:id="rId9"/>
    <p:sldId id="737" r:id="rId10"/>
    <p:sldId id="738" r:id="rId11"/>
    <p:sldId id="723" r:id="rId12"/>
    <p:sldId id="740" r:id="rId13"/>
    <p:sldId id="742" r:id="rId14"/>
    <p:sldId id="743" r:id="rId15"/>
    <p:sldId id="739" r:id="rId16"/>
    <p:sldId id="744" r:id="rId17"/>
    <p:sldId id="745" r:id="rId18"/>
    <p:sldId id="746" r:id="rId19"/>
    <p:sldId id="747" r:id="rId20"/>
    <p:sldId id="748" r:id="rId21"/>
    <p:sldId id="749" r:id="rId22"/>
    <p:sldId id="750" r:id="rId23"/>
    <p:sldId id="752" r:id="rId24"/>
    <p:sldId id="751" r:id="rId25"/>
    <p:sldId id="753" r:id="rId26"/>
    <p:sldId id="754" r:id="rId27"/>
    <p:sldId id="724" r:id="rId28"/>
    <p:sldId id="755" r:id="rId29"/>
    <p:sldId id="756" r:id="rId30"/>
    <p:sldId id="757" r:id="rId31"/>
    <p:sldId id="758" r:id="rId32"/>
    <p:sldId id="762" r:id="rId33"/>
    <p:sldId id="759" r:id="rId34"/>
    <p:sldId id="760" r:id="rId35"/>
    <p:sldId id="761" r:id="rId36"/>
    <p:sldId id="763" r:id="rId37"/>
    <p:sldId id="764" r:id="rId38"/>
    <p:sldId id="765" r:id="rId39"/>
    <p:sldId id="766" r:id="rId40"/>
    <p:sldId id="767" r:id="rId41"/>
    <p:sldId id="768" r:id="rId42"/>
    <p:sldId id="725" r:id="rId43"/>
    <p:sldId id="769" r:id="rId44"/>
    <p:sldId id="770" r:id="rId45"/>
    <p:sldId id="771" r:id="rId46"/>
    <p:sldId id="772" r:id="rId47"/>
    <p:sldId id="773" r:id="rId48"/>
    <p:sldId id="774" r:id="rId49"/>
    <p:sldId id="775" r:id="rId50"/>
    <p:sldId id="776" r:id="rId51"/>
    <p:sldId id="777" r:id="rId52"/>
    <p:sldId id="778" r:id="rId53"/>
    <p:sldId id="779" r:id="rId54"/>
    <p:sldId id="780" r:id="rId55"/>
    <p:sldId id="781" r:id="rId56"/>
    <p:sldId id="782" r:id="rId57"/>
    <p:sldId id="783" r:id="rId58"/>
    <p:sldId id="784" r:id="rId59"/>
    <p:sldId id="785" r:id="rId60"/>
    <p:sldId id="786" r:id="rId61"/>
    <p:sldId id="787" r:id="rId62"/>
    <p:sldId id="788" r:id="rId63"/>
    <p:sldId id="789" r:id="rId64"/>
    <p:sldId id="790" r:id="rId65"/>
    <p:sldId id="791" r:id="rId66"/>
    <p:sldId id="792" r:id="rId67"/>
    <p:sldId id="793" r:id="rId68"/>
    <p:sldId id="726" r:id="rId69"/>
    <p:sldId id="794" r:id="rId70"/>
    <p:sldId id="795" r:id="rId71"/>
    <p:sldId id="796" r:id="rId72"/>
    <p:sldId id="797" r:id="rId73"/>
    <p:sldId id="798" r:id="rId74"/>
    <p:sldId id="799" r:id="rId75"/>
    <p:sldId id="800" r:id="rId76"/>
    <p:sldId id="801" r:id="rId77"/>
    <p:sldId id="802" r:id="rId78"/>
    <p:sldId id="803" r:id="rId79"/>
    <p:sldId id="804" r:id="rId80"/>
    <p:sldId id="727" r:id="rId81"/>
    <p:sldId id="728" r:id="rId82"/>
    <p:sldId id="729" r:id="rId83"/>
    <p:sldId id="730" r:id="rId84"/>
    <p:sldId id="731" r:id="rId8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kim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008" autoAdjust="0"/>
    <p:restoredTop sz="93441" autoAdjust="0"/>
  </p:normalViewPr>
  <p:slideViewPr>
    <p:cSldViewPr snapToGrid="0">
      <p:cViewPr varScale="1">
        <p:scale>
          <a:sx n="142" d="100"/>
          <a:sy n="142" d="100"/>
        </p:scale>
        <p:origin x="10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702"/>
    </p:cViewPr>
  </p:sorterViewPr>
  <p:notesViewPr>
    <p:cSldViewPr snapToGrid="0">
      <p:cViewPr varScale="1">
        <p:scale>
          <a:sx n="66" d="100"/>
          <a:sy n="66" d="100"/>
        </p:scale>
        <p:origin x="3345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1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1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96331-0F36-497A-B34A-68804BA6A4F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596"/>
            <a:ext cx="3170717" cy="481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596"/>
            <a:ext cx="3170717" cy="481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4C55-37AA-43FA-917F-D15C573D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6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7" cy="4800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2775" y="1"/>
            <a:ext cx="3170717" cy="4800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12206DA3-447E-472B-895C-613D89885BA9}" type="datetimeFigureOut">
              <a:rPr lang="en-US" altLang="ko-KR"/>
              <a:pPr>
                <a:defRPr/>
              </a:pPr>
              <a:t>3/21/2021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179" y="4561342"/>
            <a:ext cx="5852843" cy="43205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597"/>
            <a:ext cx="3170717" cy="4800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2775" y="9119597"/>
            <a:ext cx="3170717" cy="4800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9E53008D-CCD7-4166-A8D1-723D2A057D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49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73763"/>
            <a:ext cx="9144000" cy="3583837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54000">
                <a:srgbClr val="0000CC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44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344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27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/>
          <p:nvPr userDrawn="1"/>
        </p:nvGrpSpPr>
        <p:grpSpPr>
          <a:xfrm>
            <a:off x="533400" y="0"/>
            <a:ext cx="2433696" cy="762000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11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9" name="Picture 345" descr="Logo_UF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28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1275"/>
            <a:ext cx="9144000" cy="720725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1066800"/>
            <a:ext cx="8534400" cy="5334000"/>
          </a:xfrm>
        </p:spPr>
        <p:txBody>
          <a:bodyPr/>
          <a:lstStyle>
            <a:lvl1pPr marL="285750" indent="-28575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5"/>
            <a:ext cx="9144000" cy="765175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prstClr val="white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2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564E-33A4-46EC-851D-6071E6695C2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F9FB-C405-4215-B5BB-FE1F5FDA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564E-33A4-46EC-851D-6071E6695C2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F9FB-C405-4215-B5BB-FE1F5FDA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564E-33A4-46EC-851D-6071E6695C2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F9FB-C405-4215-B5BB-FE1F5FDA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6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564E-33A4-46EC-851D-6071E6695C2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F9FB-C405-4215-B5BB-FE1F5FDA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5"/>
            <a:ext cx="9144000" cy="841375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1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100" dirty="0">
                <a:latin typeface="Arial" pitchFamily="34" charset="0"/>
                <a:cs typeface="Arial" pitchFamily="34" charset="0"/>
              </a:rPr>
              <a:t>/18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>
            <a:lvl1pPr algn="l">
              <a:defRPr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6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228600" y="227013"/>
            <a:ext cx="8610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8610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0D1E11-BDD6-4089-89B8-197214ED539B}" type="datetimeFigureOut">
              <a:rPr lang="en-US" altLang="ko-KR"/>
              <a:pPr>
                <a:defRPr/>
              </a:pPr>
              <a:t>3/21/2021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B15FB2-5338-491A-A0F3-09EF2C5D24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8" r:id="rId3"/>
    <p:sldLayoutId id="2147483976" r:id="rId4"/>
    <p:sldLayoutId id="2147483979" r:id="rId5"/>
    <p:sldLayoutId id="2147483980" r:id="rId6"/>
    <p:sldLayoutId id="2147483982" r:id="rId7"/>
    <p:sldLayoutId id="2147483983" r:id="rId8"/>
    <p:sldLayoutId id="2147483985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92696"/>
            <a:ext cx="7772400" cy="2464076"/>
          </a:xfrm>
        </p:spPr>
        <p:txBody>
          <a:bodyPr/>
          <a:lstStyle/>
          <a:p>
            <a:r>
              <a:rPr lang="en-US" sz="4000" b="1" dirty="0"/>
              <a:t>Chapter 4</a:t>
            </a:r>
            <a:br>
              <a:rPr lang="en-US" sz="4000" b="1" dirty="0"/>
            </a:br>
            <a:r>
              <a:rPr lang="en-US" sz="4000" b="1" dirty="0"/>
              <a:t>Physics-based Prognostics</a:t>
            </a:r>
          </a:p>
        </p:txBody>
      </p:sp>
    </p:spTree>
    <p:extLst>
      <p:ext uri="{BB962C8B-B14F-4D97-AF65-F5344CB8AC3E}">
        <p14:creationId xmlns:p14="http://schemas.microsoft.com/office/powerpoint/2010/main" val="265939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A658C80-8335-443E-995F-812D09C4542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Measured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</m:t>
                    </m:r>
                  </m:oMath>
                </a14:m>
                <a:r>
                  <a:rPr lang="en-US" dirty="0"/>
                  <a:t> capacity at every 5 charging-discharging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True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Added Gaussian noise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0,0.02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True parameter is only used</a:t>
                </a:r>
                <a:br>
                  <a:rPr lang="en-US" dirty="0"/>
                </a:br>
                <a:r>
                  <a:rPr lang="en-US" dirty="0"/>
                  <a:t>for data generation</a:t>
                </a:r>
              </a:p>
              <a:p>
                <a:r>
                  <a:rPr lang="en-US" dirty="0"/>
                  <a:t>EOL=118 cycles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A658C80-8335-443E-995F-812D09C45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45C0D03-9537-4C8D-AE24-5B4CD0B8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Degradation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9EEA8B0-2925-40F1-B5BC-441BF7D230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336730"/>
                  </p:ext>
                </p:extLst>
              </p:nvPr>
            </p:nvGraphicFramePr>
            <p:xfrm>
              <a:off x="893660" y="1559539"/>
              <a:ext cx="7559990" cy="1058301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924362">
                      <a:extLst>
                        <a:ext uri="{9D8B030D-6E8A-4147-A177-3AD203B41FA5}">
                          <a16:colId xmlns:a16="http://schemas.microsoft.com/office/drawing/2014/main" val="1475877142"/>
                        </a:ext>
                      </a:extLst>
                    </a:gridCol>
                    <a:gridCol w="863999">
                      <a:extLst>
                        <a:ext uri="{9D8B030D-6E8A-4147-A177-3AD203B41FA5}">
                          <a16:colId xmlns:a16="http://schemas.microsoft.com/office/drawing/2014/main" val="633820544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4228577155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303022095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1150078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1668919500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722290867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4053038245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483757853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2852759798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37754237"/>
                        </a:ext>
                      </a:extLst>
                    </a:gridCol>
                  </a:tblGrid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time step,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initial, 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7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8242465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time (cycles)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85031762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data,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(C/1 (</a:t>
                          </a:r>
                          <a:r>
                            <a:rPr lang="en-US" sz="1800" dirty="0" err="1">
                              <a:effectLst/>
                            </a:rPr>
                            <a:t>Ahr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0.94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0.94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0.87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0.86</a:t>
                          </a:r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63461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9EEA8B0-2925-40F1-B5BC-441BF7D230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336730"/>
                  </p:ext>
                </p:extLst>
              </p:nvPr>
            </p:nvGraphicFramePr>
            <p:xfrm>
              <a:off x="893660" y="1559539"/>
              <a:ext cx="7559990" cy="1058301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924362">
                      <a:extLst>
                        <a:ext uri="{9D8B030D-6E8A-4147-A177-3AD203B41FA5}">
                          <a16:colId xmlns:a16="http://schemas.microsoft.com/office/drawing/2014/main" val="1475877142"/>
                        </a:ext>
                      </a:extLst>
                    </a:gridCol>
                    <a:gridCol w="863999">
                      <a:extLst>
                        <a:ext uri="{9D8B030D-6E8A-4147-A177-3AD203B41FA5}">
                          <a16:colId xmlns:a16="http://schemas.microsoft.com/office/drawing/2014/main" val="633820544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4228577155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303022095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1150078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1668919500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722290867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4053038245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483757853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2852759798"/>
                        </a:ext>
                      </a:extLst>
                    </a:gridCol>
                    <a:gridCol w="530181">
                      <a:extLst>
                        <a:ext uri="{9D8B030D-6E8A-4147-A177-3AD203B41FA5}">
                          <a16:colId xmlns:a16="http://schemas.microsoft.com/office/drawing/2014/main" val="37754237"/>
                        </a:ext>
                      </a:extLst>
                    </a:gridCol>
                  </a:tblGrid>
                  <a:tr h="352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16" t="-25862" r="-293987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initial, 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7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8242465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time (cycles)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85031762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16" t="-227586" r="-293987" b="-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0.94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0.94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0.87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0.86</a:t>
                          </a:r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634615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ABD9F95-879D-4F51-8D33-D68F873345D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89168" y="2895825"/>
            <a:ext cx="4440529" cy="35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20DA5-E540-403A-97D9-175BE10D3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Nonlinear Least Squares (NLS)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AD5E0A-BED2-4591-A2C5-82C89DCE4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7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49BDB-84B0-214D-AC80-FF48DC904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used least squares method in Chapter 2</a:t>
            </a:r>
          </a:p>
          <a:p>
            <a:pPr lvl="1"/>
            <a:r>
              <a:rPr lang="en-US" dirty="0"/>
              <a:t>Regression: when unknown model parameters are linear in the model</a:t>
            </a:r>
          </a:p>
          <a:p>
            <a:r>
              <a:rPr lang="en-US" dirty="0"/>
              <a:t>Nonlinear least squares (NLS)</a:t>
            </a:r>
          </a:p>
          <a:p>
            <a:pPr lvl="1"/>
            <a:r>
              <a:rPr lang="en-US" dirty="0"/>
              <a:t>When the model parameters are nonlinear relationship in the model</a:t>
            </a:r>
          </a:p>
          <a:p>
            <a:r>
              <a:rPr lang="en-US" dirty="0"/>
              <a:t>How do you know a model is nonlinear?</a:t>
            </a:r>
          </a:p>
          <a:p>
            <a:pPr lvl="1"/>
            <a:r>
              <a:rPr lang="en-US" dirty="0"/>
              <a:t>Derivatives depends on parameters</a:t>
            </a:r>
          </a:p>
          <a:p>
            <a:r>
              <a:rPr lang="en-US" dirty="0"/>
              <a:t>Ex) Battery degradation</a:t>
            </a:r>
          </a:p>
          <a:p>
            <a:endParaRPr lang="en-US" dirty="0"/>
          </a:p>
          <a:p>
            <a:r>
              <a:rPr lang="en-US" dirty="0"/>
              <a:t>NLS finds the best parameters using the weighted sum of square errors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C3986-E979-984C-9017-40CBEB96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2412F2-106C-4179-B763-785AC284C7F1}"/>
                  </a:ext>
                </a:extLst>
              </p:cNvPr>
              <p:cNvSpPr txBox="1"/>
              <p:nvPr/>
            </p:nvSpPr>
            <p:spPr>
              <a:xfrm>
                <a:off x="3539613" y="3733800"/>
                <a:ext cx="2353914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2412F2-106C-4179-B763-785AC284C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3" y="3733800"/>
                <a:ext cx="2353914" cy="52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24372B-30E0-490F-A736-13DA0A972A84}"/>
                  </a:ext>
                </a:extLst>
              </p:cNvPr>
              <p:cNvSpPr txBox="1"/>
              <p:nvPr/>
            </p:nvSpPr>
            <p:spPr>
              <a:xfrm>
                <a:off x="2337369" y="5176970"/>
                <a:ext cx="4393062" cy="778290"/>
              </a:xfrm>
              <a:prstGeom prst="rect">
                <a:avLst/>
              </a:prstGeom>
              <a:noFill/>
              <a:ln w="19050"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𝐲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𝐳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{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𝐲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24372B-30E0-490F-A736-13DA0A972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69" y="5176970"/>
                <a:ext cx="4393062" cy="778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7150E32-8355-4452-B273-ACB6FC57481D}"/>
              </a:ext>
            </a:extLst>
          </p:cNvPr>
          <p:cNvGrpSpPr/>
          <p:nvPr/>
        </p:nvGrpSpPr>
        <p:grpSpPr>
          <a:xfrm>
            <a:off x="4159045" y="5715000"/>
            <a:ext cx="3499749" cy="685800"/>
            <a:chOff x="4159045" y="5715000"/>
            <a:chExt cx="3499749" cy="685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F79009-3CB2-4151-BD33-925FD0BE8EDD}"/>
                </a:ext>
              </a:extLst>
            </p:cNvPr>
            <p:cNvSpPr txBox="1"/>
            <p:nvPr/>
          </p:nvSpPr>
          <p:spPr>
            <a:xfrm>
              <a:off x="4533900" y="6123801"/>
              <a:ext cx="312489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Weights at measurement point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23D107-D698-4742-BD76-583172F11B3A}"/>
                </a:ext>
              </a:extLst>
            </p:cNvPr>
            <p:cNvSpPr/>
            <p:nvPr/>
          </p:nvSpPr>
          <p:spPr>
            <a:xfrm>
              <a:off x="4159045" y="5943600"/>
              <a:ext cx="361336" cy="309716"/>
            </a:xfrm>
            <a:custGeom>
              <a:avLst/>
              <a:gdLst>
                <a:gd name="connsiteX0" fmla="*/ 361336 w 361336"/>
                <a:gd name="connsiteY0" fmla="*/ 309716 h 309716"/>
                <a:gd name="connsiteX1" fmla="*/ 0 w 361336"/>
                <a:gd name="connsiteY1" fmla="*/ 309716 h 309716"/>
                <a:gd name="connsiteX2" fmla="*/ 0 w 361336"/>
                <a:gd name="connsiteY2" fmla="*/ 0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336" h="309716">
                  <a:moveTo>
                    <a:pt x="361336" y="309716"/>
                  </a:moveTo>
                  <a:lnTo>
                    <a:pt x="0" y="309716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CC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DDD5EA-E6DD-47F0-AF2F-1EA045D486AB}"/>
                </a:ext>
              </a:extLst>
            </p:cNvPr>
            <p:cNvCxnSpPr/>
            <p:nvPr/>
          </p:nvCxnSpPr>
          <p:spPr>
            <a:xfrm flipV="1">
              <a:off x="5840361" y="5715000"/>
              <a:ext cx="0" cy="408801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37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D07286F-F392-4F58-8B88-701587A0ED9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: Diagonal matrix</a:t>
                </a:r>
              </a:p>
              <a:p>
                <a:pPr lvl="1"/>
                <a:r>
                  <a:rPr lang="en-US" dirty="0"/>
                  <a:t>When all weights are the same,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 becomes constant and can be ignored</a:t>
                </a:r>
              </a:p>
              <a:p>
                <a:pPr lvl="1"/>
                <a:r>
                  <a:rPr lang="en-US" dirty="0"/>
                  <a:t>We will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constant</a:t>
                </a:r>
              </a:p>
              <a:p>
                <a:r>
                  <a:rPr lang="en-US" dirty="0"/>
                  <a:t>Linear least squares: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𝛉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quadratic form and global minimum can be found using zero gradient</a:t>
                </a:r>
              </a:p>
              <a:p>
                <a:pPr lvl="1"/>
                <a:r>
                  <a:rPr lang="en-US" dirty="0"/>
                  <a:t>Zero gradient yields a linear system of equation: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Nonlinear least squares: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𝐳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𝐳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𝛉</m:t>
                        </m:r>
                      </m:den>
                    </m:f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be expressed as a linear system of equations</a:t>
                </a:r>
              </a:p>
              <a:p>
                <a:pPr lvl="1"/>
                <a:r>
                  <a:rPr lang="en-US" dirty="0"/>
                  <a:t>Iterative process based on optimization methods is required</a:t>
                </a:r>
              </a:p>
              <a:p>
                <a:pPr lvl="1"/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Levenberg-Marquardt (LM) method is a popular method, which combines the gradient descent method and the Gauss-Newto</a:t>
                </a:r>
                <a:r>
                  <a:rPr lang="en-US" dirty="0"/>
                  <a:t>n method</a:t>
                </a:r>
              </a:p>
              <a:p>
                <a:pPr lvl="1"/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Look at Matlab function 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lsqnonlin</a:t>
                </a:r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D07286F-F392-4F58-8B88-701587A0E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F0C0FD4-E6F1-4308-A34F-5C763F16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Least Squares Method cont.</a:t>
            </a:r>
          </a:p>
        </p:txBody>
      </p:sp>
    </p:spTree>
    <p:extLst>
      <p:ext uri="{BB962C8B-B14F-4D97-AF65-F5344CB8AC3E}">
        <p14:creationId xmlns:p14="http://schemas.microsoft.com/office/powerpoint/2010/main" val="386352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51943D4-A909-4178-862E-5937E46FEFE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Parameter estimation depends on measurement data</a:t>
                </a:r>
              </a:p>
              <a:p>
                <a:pPr lvl="1"/>
                <a:r>
                  <a:rPr lang="en-US" dirty="0"/>
                  <a:t>Uncertainty in data (noise) can cause uncertainty in model parameters</a:t>
                </a:r>
              </a:p>
              <a:p>
                <a:r>
                  <a:rPr lang="en-US" dirty="0"/>
                  <a:t>Variance of estimated model parameters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𝛉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: Jacobian matrix (similar to design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), can be calculated numerically (finite difference)</a:t>
                </a:r>
              </a:p>
              <a:p>
                <a:pPr lvl="1"/>
                <a:r>
                  <a:rPr lang="en-US" dirty="0"/>
                  <a:t>Assume the weights are the same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Then,</a:t>
                </a:r>
              </a:p>
              <a:p>
                <a:endParaRPr lang="en-US" dirty="0"/>
              </a:p>
              <a:p>
                <a:r>
                  <a:rPr lang="en-US" dirty="0"/>
                  <a:t>Samples of model parameters can be drawn from multivariate t-random numbers 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51943D4-A909-4178-862E-5937E46FEF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ADEABCF-3A3B-4148-8484-24538D4C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in NLS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E3FE7-6874-4561-B8DE-A9A145B27022}"/>
                  </a:ext>
                </a:extLst>
              </p:cNvPr>
              <p:cNvSpPr txBox="1"/>
              <p:nvPr/>
            </p:nvSpPr>
            <p:spPr>
              <a:xfrm>
                <a:off x="3399503" y="2525661"/>
                <a:ext cx="1510798" cy="295337"/>
              </a:xfrm>
              <a:prstGeom prst="rect">
                <a:avLst/>
              </a:prstGeom>
              <a:noFill/>
              <a:ln w="19050"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𝐉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𝐖𝐉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E3FE7-6874-4561-B8DE-A9A145B27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03" y="2525661"/>
                <a:ext cx="1510798" cy="295337"/>
              </a:xfrm>
              <a:prstGeom prst="rect">
                <a:avLst/>
              </a:prstGeom>
              <a:blipFill>
                <a:blip r:embed="rId3"/>
                <a:stretch>
                  <a:fillRect l="-2400" b="-19231"/>
                </a:stretch>
              </a:blipFill>
              <a:ln w="190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B927E-3F4C-4AF6-9EE2-C0995B033F08}"/>
                  </a:ext>
                </a:extLst>
              </p:cNvPr>
              <p:cNvSpPr txBox="1"/>
              <p:nvPr/>
            </p:nvSpPr>
            <p:spPr>
              <a:xfrm>
                <a:off x="2623261" y="4068425"/>
                <a:ext cx="3897477" cy="63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𝐳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{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}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B927E-3F4C-4AF6-9EE2-C0995B033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61" y="4068425"/>
                <a:ext cx="3897477" cy="639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8BE9F-D895-4F3C-B892-7678C571F2FD}"/>
                  </a:ext>
                </a:extLst>
              </p:cNvPr>
              <p:cNvSpPr txBox="1"/>
              <p:nvPr/>
            </p:nvSpPr>
            <p:spPr>
              <a:xfrm>
                <a:off x="3399503" y="4949199"/>
                <a:ext cx="1538305" cy="295337"/>
              </a:xfrm>
              <a:prstGeom prst="rect">
                <a:avLst/>
              </a:prstGeom>
              <a:noFill/>
              <a:ln w="19050"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𝐉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𝐉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8BE9F-D895-4F3C-B892-7678C57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03" y="4949199"/>
                <a:ext cx="1538305" cy="295337"/>
              </a:xfrm>
              <a:prstGeom prst="rect">
                <a:avLst/>
              </a:prstGeom>
              <a:blipFill>
                <a:blip r:embed="rId5"/>
                <a:stretch>
                  <a:fillRect l="-2745" t="-17647" b="-21569"/>
                </a:stretch>
              </a:blipFill>
              <a:ln w="190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52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877A09-C968-46C5-9B1E-00B03FD6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NLS: Matlab code for Nonlinear Least Squares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3FE20-EC54-4975-B014-2DF6432012CC}"/>
              </a:ext>
            </a:extLst>
          </p:cNvPr>
          <p:cNvSpPr txBox="1"/>
          <p:nvPr/>
        </p:nvSpPr>
        <p:spPr>
          <a:xfrm>
            <a:off x="135193" y="954432"/>
            <a:ext cx="8610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]=NLS(theta0)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clear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 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np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 PROBLEM DEFINITION 1 (Required Variables) ==============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work results are saved by 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degradation unit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time unit (Cycles, Weeks, etc.)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time=[ ]';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time at both measurement and prediction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y=[ ]';   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%[nyx1]: measured data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;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threshold (critical value)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%[npx1]: parameters' name to be estimated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%[npx1]: true values of parameters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;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significance level for C.I. and P.I.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ns= ;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number of particles/samples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445D9-E8E3-4C3A-B196-7890E4A4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F2DAE-B3A7-4512-A2FE-3BC12A05C908}"/>
              </a:ext>
            </a:extLst>
          </p:cNvPr>
          <p:cNvSpPr txBox="1"/>
          <p:nvPr/>
        </p:nvSpPr>
        <p:spPr>
          <a:xfrm>
            <a:off x="228600" y="1015682"/>
            <a:ext cx="873841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%============================================================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PROGNOSIS using NLS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=length(y);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np=size(ParamName,1);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Deterministic Estimation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Optio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optimset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'algorithm'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,{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'levenberg-marquardt'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,0.01});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,~,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resid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,~,~,~,J]=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lsqnonlin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(@FUNC,theta0,[],[],Optio);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resid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resid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Distribution of Theta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=ny-np+1;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sigmaH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=sqrt(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Estimated std of data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W=eye(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)*1/sigmaH^2;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thetaCov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=inv(J'*W*J);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sigTheta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=sqrt(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diag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thetaCov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));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% Estimated std of Theta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mvt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mvtrnd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thetaCov,dof,ns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)';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Generate t-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dist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repmat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(thetaH,1,ns)+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mvt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repmat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(sigTheta,1,ns);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(np,:)=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sigmaH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*ones(1,ns);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Final Sampling Results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k=1:length(time(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));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Degradation Prediction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(k,:)=MODEL(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thetaHat,time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(ny-1+k));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(k,:)+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(dof,1,ns)*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sigmaH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1D3916-ABD5-49B2-8899-14D63E82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11F1A-3423-4D85-96D0-706F26FEDC39}"/>
              </a:ext>
            </a:extLst>
          </p:cNvPr>
          <p:cNvSpPr txBox="1"/>
          <p:nvPr/>
        </p:nvSpPr>
        <p:spPr>
          <a:xfrm>
            <a:off x="228600" y="918518"/>
            <a:ext cx="88711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POST-PROCESSING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=[];                            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True Degradation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~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isempty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=MODEL(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thetaTrue,time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=POST(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thetaHat,degraPredi,degraTrue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RUL &amp; Result </a:t>
            </a:r>
            <a:r>
              <a:rPr lang="en-US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Disp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Name=[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at 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num2str(time(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'.mat'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]; save(Name);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objec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=FUNC(theta)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time y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z=MODEL(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theta,time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(1:ny));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objec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=(y-z);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z=MODEL(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theta,t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np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j=1:np-1; eval([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'=theta(j,:);'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]);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 PROBLEM DEFINITION 2 (model equation) ===============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%===========================================================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8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D8A584-ED9C-4B6C-A931-189D2A5B4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Matlab code NLS is a template</a:t>
            </a:r>
          </a:p>
          <a:p>
            <a:pPr lvl="1"/>
            <a:r>
              <a:rPr lang="en-US" dirty="0"/>
              <a:t>Users can define their own degradation model with unknown model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Problem definition for user-specific applications</a:t>
            </a:r>
          </a:p>
          <a:p>
            <a:pPr lvl="1"/>
            <a:r>
              <a:rPr lang="en-US" dirty="0"/>
              <a:t>Variable definition</a:t>
            </a:r>
          </a:p>
          <a:p>
            <a:pPr lvl="1"/>
            <a:r>
              <a:rPr lang="en-US" dirty="0"/>
              <a:t>Model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Prognostics using NLS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Post-processing for displaying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DD941-A292-456F-BD6C-21CAE464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 Code Explanation</a:t>
            </a:r>
          </a:p>
        </p:txBody>
      </p:sp>
    </p:spTree>
    <p:extLst>
      <p:ext uri="{BB962C8B-B14F-4D97-AF65-F5344CB8AC3E}">
        <p14:creationId xmlns:p14="http://schemas.microsoft.com/office/powerpoint/2010/main" val="244306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008E04A-E8FA-4012-981E-50DDCA7997C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882447"/>
                <a:ext cx="8534400" cy="5334000"/>
              </a:xfrm>
            </p:spPr>
            <p:txBody>
              <a:bodyPr/>
              <a:lstStyle/>
              <a:p>
                <a:r>
                  <a:rPr lang="en-US" dirty="0"/>
                  <a:t>WorkName: model name</a:t>
                </a:r>
              </a:p>
              <a:p>
                <a:r>
                  <a:rPr lang="en-US" dirty="0" err="1"/>
                  <a:t>DegraUnit</a:t>
                </a:r>
                <a:r>
                  <a:rPr lang="en-US" dirty="0"/>
                  <a:t> &amp; </a:t>
                </a:r>
                <a:r>
                  <a:rPr lang="en-US" dirty="0" err="1"/>
                  <a:t>TimeUnit</a:t>
                </a:r>
                <a:r>
                  <a:rPr lang="en-US" dirty="0"/>
                  <a:t>: the units that are used in measurement data</a:t>
                </a:r>
              </a:p>
              <a:p>
                <a:r>
                  <a:rPr lang="en-US" dirty="0"/>
                  <a:t>time: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times are for measurement times, remaining times are for prediction</a:t>
                </a:r>
              </a:p>
              <a:p>
                <a:r>
                  <a:rPr lang="en-US" dirty="0"/>
                  <a:t>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measurement data at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times</a:t>
                </a:r>
              </a:p>
              <a:p>
                <a:r>
                  <a:rPr lang="en-US" dirty="0" err="1"/>
                  <a:t>thres</a:t>
                </a:r>
                <a:r>
                  <a:rPr lang="en-US" dirty="0"/>
                  <a:t>: the value of failure threshold for degradation</a:t>
                </a:r>
              </a:p>
              <a:p>
                <a:r>
                  <a:rPr lang="en-US" dirty="0" err="1"/>
                  <a:t>ParamName</a:t>
                </a:r>
                <a:r>
                  <a:rPr lang="en-US" dirty="0"/>
                  <a:t>: name of model parameters + measurement noise ‘s’</a:t>
                </a:r>
              </a:p>
              <a:p>
                <a:pPr lvl="1"/>
                <a:r>
                  <a:rPr lang="en-US" dirty="0"/>
                  <a:t>The actual variable name ‘b’ and ‘s’ will be used in the model definition in line 48 (eval function in Matlab)</a:t>
                </a:r>
              </a:p>
              <a:p>
                <a:r>
                  <a:rPr lang="en-US" dirty="0" err="1"/>
                  <a:t>thetaTrue</a:t>
                </a:r>
                <a:r>
                  <a:rPr lang="en-US" dirty="0"/>
                  <a:t>: true values of parameters (optional)</a:t>
                </a:r>
              </a:p>
              <a:p>
                <a:r>
                  <a:rPr lang="en-US" dirty="0" err="1"/>
                  <a:t>signiLevel</a:t>
                </a:r>
                <a:r>
                  <a:rPr lang="en-US" dirty="0"/>
                  <a:t>: significance level for the confidence interval</a:t>
                </a:r>
              </a:p>
              <a:p>
                <a:pPr lvl="1"/>
                <a:r>
                  <a:rPr lang="en-US" dirty="0"/>
                  <a:t>5 (90%), 2.5 (95%), or 0.5 (99%)</a:t>
                </a:r>
              </a:p>
              <a:p>
                <a:r>
                  <a:rPr lang="en-US" dirty="0"/>
                  <a:t>ns: number of samples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008E04A-E8FA-4012-981E-50DDCA799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882447"/>
                <a:ext cx="8534400" cy="5334000"/>
              </a:xfrm>
              <a:blipFill>
                <a:blip r:embed="rId2"/>
                <a:stretch>
                  <a:fillRect l="-643" t="-571" r="-500" b="-5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16F5B2A-43F5-41FE-B4A0-C109BFD4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Definitions (lines 5-14, 48)</a:t>
            </a:r>
          </a:p>
        </p:txBody>
      </p:sp>
    </p:spTree>
    <p:extLst>
      <p:ext uri="{BB962C8B-B14F-4D97-AF65-F5344CB8AC3E}">
        <p14:creationId xmlns:p14="http://schemas.microsoft.com/office/powerpoint/2010/main" val="110062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09CE78-EF4D-404A-A679-D47915D6A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Introduction to Physics-based Prognostics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D2AF031-659F-47EA-BF22-C132B8F28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0CA9A5-B69C-4F3E-BCC2-E98C5A60F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Lines 5-14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 48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07196-57B5-482D-98D9-75619663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 for Battery Degradation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61F21-94B9-4C36-A250-73EBDCAD306B}"/>
              </a:ext>
            </a:extLst>
          </p:cNvPr>
          <p:cNvSpPr txBox="1"/>
          <p:nvPr/>
        </p:nvSpPr>
        <p:spPr>
          <a:xfrm>
            <a:off x="641555" y="1480173"/>
            <a:ext cx="80673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Battery_NLS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';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='C/1 Capacity';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='Cycles';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time=[0:5:200]';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y=[1.00 0.99 0.99 0.94 0.95 0.94 0.91 0.91 0.87 0.86]';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=0.7;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=['b'; 's']; 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=[0.003; 0.02];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=5;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ns=5e3;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075F3-4854-4969-9EA0-408D7E82863A}"/>
              </a:ext>
            </a:extLst>
          </p:cNvPr>
          <p:cNvSpPr txBox="1"/>
          <p:nvPr/>
        </p:nvSpPr>
        <p:spPr>
          <a:xfrm>
            <a:off x="641555" y="4755868"/>
            <a:ext cx="4579374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z=exp(-b.*t);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0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2F68F-32E5-49B4-8429-03B96F62D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LM algorithm with more dominant use of Gauss-Newton update</a:t>
            </a:r>
          </a:p>
          <a:p>
            <a:endParaRPr lang="en-US" dirty="0"/>
          </a:p>
          <a:p>
            <a:r>
              <a:rPr lang="en-US" dirty="0"/>
              <a:t>Minimize FUNC starting from theta0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lsqnonlin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758F0-FA0D-47E0-B64E-AA9A59A0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Using NLS (lines 17-32)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933B5-308F-452E-9A63-CC6E6673EB0D}"/>
              </a:ext>
            </a:extLst>
          </p:cNvPr>
          <p:cNvSpPr txBox="1"/>
          <p:nvPr/>
        </p:nvSpPr>
        <p:spPr>
          <a:xfrm>
            <a:off x="631722" y="1500137"/>
            <a:ext cx="8028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Optio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optimset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'algorithm'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,{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'levenberg-marquardt'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,0.01});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7B13B-B68C-4FDE-8156-44D267B497F3}"/>
              </a:ext>
            </a:extLst>
          </p:cNvPr>
          <p:cNvSpPr txBox="1"/>
          <p:nvPr/>
        </p:nvSpPr>
        <p:spPr>
          <a:xfrm>
            <a:off x="533401" y="2399054"/>
            <a:ext cx="861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,~,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resid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,~,~,~,J]=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lsqnonlin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(@FUNC,theta0,[],[],Optio);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70B3D-3DA5-45F2-87B1-6C584C3049C1}"/>
              </a:ext>
            </a:extLst>
          </p:cNvPr>
          <p:cNvSpPr txBox="1"/>
          <p:nvPr/>
        </p:nvSpPr>
        <p:spPr>
          <a:xfrm>
            <a:off x="631722" y="2904230"/>
            <a:ext cx="45793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objec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=FUNC(theta)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time 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z=MODEL(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theta,time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(1:ny));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objec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=(y-z);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76A765-D11D-4BC6-98DA-B4A465658664}"/>
                  </a:ext>
                </a:extLst>
              </p:cNvPr>
              <p:cNvSpPr txBox="1"/>
              <p:nvPr/>
            </p:nvSpPr>
            <p:spPr>
              <a:xfrm>
                <a:off x="5302783" y="3429000"/>
                <a:ext cx="35364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residual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𝐞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𝐳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76A765-D11D-4BC6-98DA-B4A465658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83" y="3429000"/>
                <a:ext cx="3536417" cy="276999"/>
              </a:xfrm>
              <a:prstGeom prst="rect">
                <a:avLst/>
              </a:prstGeom>
              <a:blipFill>
                <a:blip r:embed="rId2"/>
                <a:stretch>
                  <a:fillRect l="-4138" t="-28889" r="-69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D4E4365-2DCD-476B-B30C-1B8CFFB9370C}"/>
              </a:ext>
            </a:extLst>
          </p:cNvPr>
          <p:cNvSpPr txBox="1"/>
          <p:nvPr/>
        </p:nvSpPr>
        <p:spPr>
          <a:xfrm>
            <a:off x="631722" y="4480053"/>
            <a:ext cx="8534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z=MODEL(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theta,t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np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j=1:np-1; eval([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'=theta(j,:);'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]);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 PROBLEM DEFINITION 2 (model equation) ===============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%===========================================================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B215D3-CFEE-4F14-AB0F-35E81946FE0F}"/>
              </a:ext>
            </a:extLst>
          </p:cNvPr>
          <p:cNvCxnSpPr>
            <a:cxnSpLocks/>
          </p:cNvCxnSpPr>
          <p:nvPr/>
        </p:nvCxnSpPr>
        <p:spPr>
          <a:xfrm>
            <a:off x="631722" y="4381558"/>
            <a:ext cx="8123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178D4C-847E-408B-81FC-9945492455C6}"/>
              </a:ext>
            </a:extLst>
          </p:cNvPr>
          <p:cNvCxnSpPr>
            <a:cxnSpLocks/>
          </p:cNvCxnSpPr>
          <p:nvPr/>
        </p:nvCxnSpPr>
        <p:spPr>
          <a:xfrm>
            <a:off x="631722" y="2880936"/>
            <a:ext cx="8123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0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478E160-BBC7-4189-BD2C-858AA254AFE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STD of data,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(np includes s, but s is not model parameters)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Covariance of parameters,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Generate samples of parameters using t-distribution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Propagate parameter samples to degradation samples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478E160-BBC7-4189-BD2C-858AA254AF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A3A6EB-2373-4E32-8A20-9F5DF05A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Using NLS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6681A-E572-46D3-91CB-26D3C4335C2C}"/>
              </a:ext>
            </a:extLst>
          </p:cNvPr>
          <p:cNvSpPr txBox="1"/>
          <p:nvPr/>
        </p:nvSpPr>
        <p:spPr>
          <a:xfrm>
            <a:off x="533400" y="2769233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W=eye(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)*1/sigmaH^2;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thetaCov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=inv(J'*W*J);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sigTheta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=sqrt(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diag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thetaCov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));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% Estimated std of Theta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8ADE0-4607-4C88-829A-6BCF9FBE963D}"/>
              </a:ext>
            </a:extLst>
          </p:cNvPr>
          <p:cNvSpPr txBox="1"/>
          <p:nvPr/>
        </p:nvSpPr>
        <p:spPr>
          <a:xfrm>
            <a:off x="533400" y="1456352"/>
            <a:ext cx="861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resid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resid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Distribution of Theta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=ny-np+1;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sigmaH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=sqrt(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Estimated std of data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A5B3F-8907-476E-B383-4670AD2F11B0}"/>
              </a:ext>
            </a:extLst>
          </p:cNvPr>
          <p:cNvSpPr txBox="1"/>
          <p:nvPr/>
        </p:nvSpPr>
        <p:spPr>
          <a:xfrm>
            <a:off x="533400" y="3779383"/>
            <a:ext cx="8534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mvt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mvtrnd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thetaCov,dof,ns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)';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Generate t-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dist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repmat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(thetaH,1,ns)+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mvt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repmat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(sigTheta,1,ns);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(np,:)=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sigmaH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*ones(1,ns);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Final Sampling Results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k=1:length(time(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));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Degradation Prediction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(k,:)=MODEL(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thetaHat,time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(ny-1+k));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(k,:)+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(dof,1,ns)*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sigmaH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7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C898F-98F9-41E9-9640-35327F8E0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Plots of model parameters and RUL using Matlab code POST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Save database to the disk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use NLS</a:t>
            </a:r>
          </a:p>
          <a:p>
            <a:pPr lvl="1"/>
            <a:r>
              <a:rPr lang="en-US" dirty="0"/>
              <a:t>LM algorithm in </a:t>
            </a:r>
            <a:r>
              <a:rPr lang="en-US" dirty="0" err="1"/>
              <a:t>lsqnonlin</a:t>
            </a:r>
            <a:r>
              <a:rPr lang="en-US" dirty="0"/>
              <a:t> finds a local optimum (depending on initial)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33675-6D3D-4FF1-8792-57AC47A4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Post-processing (lines 34-37)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CABBB-F79E-4ECF-83E9-6B9CFBBCE05A}"/>
              </a:ext>
            </a:extLst>
          </p:cNvPr>
          <p:cNvSpPr txBox="1"/>
          <p:nvPr/>
        </p:nvSpPr>
        <p:spPr>
          <a:xfrm>
            <a:off x="286364" y="1486941"/>
            <a:ext cx="8524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%%% POST-PROCESSING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=[];                            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True Degradation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~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isempty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=MODEL(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thetaTrue,time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=POST(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thetaHat,degraPredi,degraTrue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RUL &amp; Result </a:t>
            </a:r>
            <a:r>
              <a:rPr lang="en-US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Disp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F9B8D-2CF7-4BA7-9BA0-134A1EB7BF4E}"/>
              </a:ext>
            </a:extLst>
          </p:cNvPr>
          <p:cNvSpPr txBox="1"/>
          <p:nvPr/>
        </p:nvSpPr>
        <p:spPr>
          <a:xfrm>
            <a:off x="424015" y="3343682"/>
            <a:ext cx="8524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Name=[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at 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num2str(time(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'.mat'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]; save(Name);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AC213-7AC8-4739-9EF9-E003615B7FA5}"/>
              </a:ext>
            </a:extLst>
          </p:cNvPr>
          <p:cNvSpPr txBox="1"/>
          <p:nvPr/>
        </p:nvSpPr>
        <p:spPr>
          <a:xfrm>
            <a:off x="2282313" y="5237368"/>
            <a:ext cx="4579374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]=NLS(0.01);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2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BC2E7B1-5BCE-46CD-A201-D92F377FE6D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1253612"/>
                <a:ext cx="8534400" cy="5147187"/>
              </a:xfrm>
            </p:spPr>
            <p:txBody>
              <a:bodyPr/>
              <a:lstStyle/>
              <a:p>
                <a:r>
                  <a:rPr lang="en-US" dirty="0"/>
                  <a:t>Histogram of all parameters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Plotting degradation</a:t>
                </a:r>
              </a:p>
              <a:p>
                <a:pPr lvl="1"/>
                <a:r>
                  <a:rPr lang="en-US" dirty="0"/>
                  <a:t>Percentile value [50% (median),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%, (100−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BC2E7B1-5BCE-46CD-A201-D92F377FE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1253612"/>
                <a:ext cx="8534400" cy="5147187"/>
              </a:xfrm>
              <a:blipFill>
                <a:blip r:embed="rId2"/>
                <a:stretch>
                  <a:fillRect l="-643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B660B9-8911-43CE-8399-CFD3AFE6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POST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FA4CB-4B42-4E10-A9E9-539286982E4A}"/>
              </a:ext>
            </a:extLst>
          </p:cNvPr>
          <p:cNvSpPr txBox="1"/>
          <p:nvPr/>
        </p:nvSpPr>
        <p:spPr>
          <a:xfrm>
            <a:off x="656303" y="970938"/>
            <a:ext cx="6791633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=POST(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thetaHat,degraPredi,degraTrue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A186D-F184-4ABB-97D0-25D19CEF04B4}"/>
              </a:ext>
            </a:extLst>
          </p:cNvPr>
          <p:cNvSpPr txBox="1"/>
          <p:nvPr/>
        </p:nvSpPr>
        <p:spPr>
          <a:xfrm>
            <a:off x="726357" y="1577383"/>
            <a:ext cx="532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j=1:np; subplot(1,np,j);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frq,val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]=hist(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(j,:),30);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bar(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val,frq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/ns/(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(2)-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3" name="그림 25">
            <a:extLst>
              <a:ext uri="{FF2B5EF4-FFF2-40B4-BE49-F238E27FC236}">
                <a16:creationId xmlns:a16="http://schemas.microsoft.com/office/drawing/2014/main" id="{28671484-D536-4B28-9934-0CA4B726F5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49" y="1238319"/>
            <a:ext cx="3658838" cy="19547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AF5F69-A2DD-4BFE-B842-BA5F2AE5F181}"/>
              </a:ext>
            </a:extLst>
          </p:cNvPr>
          <p:cNvSpPr txBox="1"/>
          <p:nvPr/>
        </p:nvSpPr>
        <p:spPr>
          <a:xfrm>
            <a:off x="430950" y="3907090"/>
            <a:ext cx="70169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degraPI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prctile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',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perceValue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)';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f1(1,:)=plot(time(1:ny),y(:,1),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'.k'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hold 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f1(2,:)=plot(time(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),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degraPI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(:,1),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'--r'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f1(3:4,:)=plot(time(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),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degraPI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(:,2:3),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':r'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f2=plot([0 time(end)],[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],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'g'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7" name="그림 24">
            <a:extLst>
              <a:ext uri="{FF2B5EF4-FFF2-40B4-BE49-F238E27FC236}">
                <a16:creationId xmlns:a16="http://schemas.microsoft.com/office/drawing/2014/main" id="{E9349E60-66EF-4850-BF88-CEC0B7C12E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66" y="3179241"/>
            <a:ext cx="2716049" cy="203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74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EC276-462A-40AE-BD12-2C05A5D17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RUL calculation</a:t>
            </a:r>
          </a:p>
          <a:p>
            <a:pPr lvl="1"/>
            <a:r>
              <a:rPr lang="en-US" dirty="0" err="1"/>
              <a:t>coeff</a:t>
            </a:r>
            <a:r>
              <a:rPr lang="en-US" dirty="0"/>
              <a:t> =1 (increasing) or -1 (decreasing) degradation</a:t>
            </a:r>
          </a:p>
          <a:p>
            <a:pPr lvl="1"/>
            <a:r>
              <a:rPr lang="en-US" dirty="0" err="1"/>
              <a:t>loca</a:t>
            </a:r>
            <a:r>
              <a:rPr lang="en-US" dirty="0"/>
              <a:t>: location when degradation reaches the threshold</a:t>
            </a:r>
          </a:p>
          <a:p>
            <a:pPr lvl="1"/>
            <a:r>
              <a:rPr lang="en-US" dirty="0"/>
              <a:t>i0: number of samples that did not reach the threshold (never failed)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5EE54B-345C-46E0-9CD9-83151F01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POST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55761-FE78-4979-9754-9AE015AA9DEA}"/>
              </a:ext>
            </a:extLst>
          </p:cNvPr>
          <p:cNvSpPr txBox="1"/>
          <p:nvPr/>
        </p:nvSpPr>
        <p:spPr>
          <a:xfrm>
            <a:off x="471948" y="2714257"/>
            <a:ext cx="86720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i0=0;          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RUL Prediction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y(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(1))-y(1)&lt;0;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coeff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=-1;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coeff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=1;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=1:ns;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=find(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coeff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*coeff,1);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i0=i0+1;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disp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([num2str(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</a:t>
            </a:r>
            <a:r>
              <a:rPr lang="en-US" sz="1800" dirty="0" err="1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not reaching </a:t>
            </a:r>
            <a:r>
              <a:rPr lang="en-US" sz="1800" dirty="0" err="1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elseif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==1;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(i-i0)=0;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(i-i0)=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interp1([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loca,i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(loca-1,i)],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[time(ny-1+loca) time(ny-2+loca)],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)-time(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rulPrct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prctile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rul,perceValue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1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B2908-A99B-428A-B6EB-14D4239E4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606" y="1066800"/>
            <a:ext cx="8834284" cy="5334000"/>
          </a:xfrm>
        </p:spPr>
        <p:txBody>
          <a:bodyPr/>
          <a:lstStyle/>
          <a:p>
            <a:r>
              <a:rPr lang="en-US" dirty="0"/>
              <a:t>Plotting the histogram of RUL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3960F-DC92-410A-A7C0-87E3B6DA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POST cont.</a:t>
            </a:r>
          </a:p>
        </p:txBody>
      </p:sp>
      <p:pic>
        <p:nvPicPr>
          <p:cNvPr id="4" name="그림 4099">
            <a:extLst>
              <a:ext uri="{FF2B5EF4-FFF2-40B4-BE49-F238E27FC236}">
                <a16:creationId xmlns:a16="http://schemas.microsoft.com/office/drawing/2014/main" id="{148FCE86-C266-47A1-BB24-88495FF58F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7" y="4135559"/>
            <a:ext cx="3129003" cy="2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0D3C4-79AB-4B1D-89AB-96FA8A3716A7}"/>
              </a:ext>
            </a:extLst>
          </p:cNvPr>
          <p:cNvSpPr txBox="1"/>
          <p:nvPr/>
        </p:nvSpPr>
        <p:spPr>
          <a:xfrm>
            <a:off x="475634" y="1459351"/>
            <a:ext cx="85282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figure(3);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RUL Results Display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frq,val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]=hist(rul,30);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bar(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val,frq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/ns/(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(2)-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(1))); hold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([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'RUL'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('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')'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titleName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'at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num2str(time(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title(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titleName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fprintf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([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'\n Percentiles of RUL at %g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], time(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fprintf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'\n  %</a:t>
            </a:r>
            <a:r>
              <a:rPr lang="en-US" sz="1800" dirty="0" err="1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gth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%g,  50th (median): %g,  %</a:t>
            </a:r>
            <a:r>
              <a:rPr lang="en-US" sz="1800" dirty="0" err="1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gth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%g \n'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perceValue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(2),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rulPrct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(2),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rulPrct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perceValue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(3),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rulPrct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(3))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1842E-8CD3-4EF8-87E5-82D4FF05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60" y="4866538"/>
            <a:ext cx="3129003" cy="12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4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20A81-34F7-4006-B608-FD6A4A72F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Bayesian Method (BM)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8C9138-2A93-4670-A9E6-2F1ACBA26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11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2D2AE-EA53-4C8D-B11C-25CD1DC28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terms of Chapter 3, BM corresponds to overall Bayesian method</a:t>
            </a:r>
          </a:p>
          <a:p>
            <a:pPr lvl="1"/>
            <a:r>
              <a:rPr lang="en-US" dirty="0"/>
              <a:t>All training data (up to the current time) are used together to build the likelihood function</a:t>
            </a:r>
          </a:p>
          <a:p>
            <a:pPr lvl="1"/>
            <a:r>
              <a:rPr lang="en-US" dirty="0"/>
              <a:t>The posterior distribution is obtained by multiplying the likelihood function with the prior distribution</a:t>
            </a:r>
          </a:p>
          <a:p>
            <a:r>
              <a:rPr lang="en-US" dirty="0"/>
              <a:t>For conjugate distribution, it is possible to generate samples from standard distributions</a:t>
            </a:r>
          </a:p>
          <a:p>
            <a:r>
              <a:rPr lang="en-US" dirty="0"/>
              <a:t>For single parameter estimation, the inverse CDF method can be used to generate samples</a:t>
            </a:r>
          </a:p>
          <a:p>
            <a:r>
              <a:rPr lang="en-US" dirty="0"/>
              <a:t>For general cases, Markov-chain Monte-Carly (MCMC) method will be used to generate samples</a:t>
            </a:r>
          </a:p>
          <a:p>
            <a:r>
              <a:rPr lang="en-US" dirty="0"/>
              <a:t>Using generated samples of model parameters, samples of RUL can be generated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51B82-CC9C-4C89-999D-0C3C9F9D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Method (BM)</a:t>
            </a:r>
          </a:p>
        </p:txBody>
      </p:sp>
    </p:spTree>
    <p:extLst>
      <p:ext uri="{BB962C8B-B14F-4D97-AF65-F5344CB8AC3E}">
        <p14:creationId xmlns:p14="http://schemas.microsoft.com/office/powerpoint/2010/main" val="99358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81FC49-65FA-4338-A967-DE8518641F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Draw 5000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5,2.9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Uniformly distributed proposal distribution</a:t>
                </a:r>
              </a:p>
              <a:p>
                <a:pPr lvl="1"/>
                <a:r>
                  <a:rPr lang="en-US" dirty="0"/>
                  <a:t>STD of uniform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interval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81FC49-65FA-4338-A967-DE8518641F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2499B0-B1CC-4CA2-9CD1-228B561D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MCMC Method: One Parameter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B27B94C-D8B1-41F4-9C6E-516E6580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93259"/>
            <a:ext cx="6091732" cy="375487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para0=5; weigh=5;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for 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i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=1:5000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u=rand;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para1=</a:t>
            </a:r>
            <a:r>
              <a:rPr kumimoji="0" lang="es-E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unifrnd</a:t>
            </a:r>
            <a:r>
              <a:rPr kumimoji="0" lang="es-E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(para0-weigh, para0+weigh);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pdf1=</a:t>
            </a:r>
            <a:r>
              <a:rPr kumimoji="0" lang="es-E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normpdf</a:t>
            </a:r>
            <a:r>
              <a:rPr kumimoji="0" lang="es-E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(para1,5,2.9);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pdf0=</a:t>
            </a:r>
            <a:r>
              <a:rPr kumimoji="0" lang="es-E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normpdf</a:t>
            </a:r>
            <a:r>
              <a:rPr kumimoji="0" lang="es-E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(para0,5,2.9);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Q=min(1, pdf1/pdf0);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u=rand;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if u&lt;Q; 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sampl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(:,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i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)=para1; else 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sampl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(:,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i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)=para0; end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para0=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sampl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(:,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i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);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end </a:t>
            </a:r>
            <a:b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</a:b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ea typeface="Times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sampl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); 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xlabel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('Iteration (samples)'); 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ylabel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('A')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figure; [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frq,val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]=hist(sampl,30);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bar(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val,frq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/5000/(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val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(2)-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val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(1))); hold on;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a=-10:0.1:20; plot(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a,normpdf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(a,5,2.9),'k')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xlabel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('A'); legend('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Sampling','Exact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" panose="02020603050405020304" pitchFamily="18" charset="0"/>
                <a:cs typeface="Courier New" panose="02070309020205020404" pitchFamily="49" charset="0"/>
              </a:rPr>
              <a:t>')</a:t>
            </a:r>
          </a:p>
        </p:txBody>
      </p:sp>
      <p:pic>
        <p:nvPicPr>
          <p:cNvPr id="7" name="그림 5">
            <a:extLst>
              <a:ext uri="{FF2B5EF4-FFF2-40B4-BE49-F238E27FC236}">
                <a16:creationId xmlns:a16="http://schemas.microsoft.com/office/drawing/2014/main" id="{CE7DEA67-8DF0-430C-B107-CA91B11AA3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87" y="817723"/>
            <a:ext cx="2850814" cy="213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27">
            <a:extLst>
              <a:ext uri="{FF2B5EF4-FFF2-40B4-BE49-F238E27FC236}">
                <a16:creationId xmlns:a16="http://schemas.microsoft.com/office/drawing/2014/main" id="{EF916C5E-183A-4062-B987-22D7F7E63E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69" y="3122607"/>
            <a:ext cx="2993232" cy="2243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1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968B9-6D35-4F2D-AD63-379CFA32B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Physics-based prognostics</a:t>
            </a:r>
            <a:r>
              <a:rPr lang="en-US" dirty="0"/>
              <a:t>: there exists a physical model that describes the evolution of damage or degradation (degradation model)</a:t>
            </a:r>
          </a:p>
          <a:p>
            <a:r>
              <a:rPr lang="en-US" dirty="0"/>
              <a:t>Key issues: how to improve the accuracy of degradation model and how to incorporate uncertainty in the future</a:t>
            </a:r>
          </a:p>
          <a:p>
            <a:r>
              <a:rPr lang="en-US" dirty="0"/>
              <a:t>Sources of uncertainty</a:t>
            </a:r>
          </a:p>
          <a:p>
            <a:pPr lvl="1"/>
            <a:r>
              <a:rPr lang="en-US" dirty="0"/>
              <a:t>Uncertainty in model parameters</a:t>
            </a:r>
          </a:p>
          <a:p>
            <a:pPr lvl="1"/>
            <a:r>
              <a:rPr lang="en-US" dirty="0"/>
              <a:t>Uncertainty in loading conditions</a:t>
            </a:r>
          </a:p>
          <a:p>
            <a:pPr lvl="1"/>
            <a:r>
              <a:rPr lang="en-US" dirty="0"/>
              <a:t>Error in the model form</a:t>
            </a:r>
          </a:p>
          <a:p>
            <a:r>
              <a:rPr lang="en-US" dirty="0"/>
              <a:t>Decision-making process of prognostics should include these sources of uncertainty and should be based on conservative estimate of damage degradation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FBEBC-14D3-4911-B71E-3EC2F27D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 in Prognostics</a:t>
            </a:r>
          </a:p>
        </p:txBody>
      </p:sp>
    </p:spTree>
    <p:extLst>
      <p:ext uri="{BB962C8B-B14F-4D97-AF65-F5344CB8AC3E}">
        <p14:creationId xmlns:p14="http://schemas.microsoft.com/office/powerpoint/2010/main" val="180496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740D8F-3F06-4168-B75E-ACBA7A917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quality of proposal distribution can be assessed using the trace of samples</a:t>
            </a:r>
          </a:p>
          <a:p>
            <a:r>
              <a:rPr lang="en-US" dirty="0"/>
              <a:t>Ex) para0=0.5, weigh=0.5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does not show fluctuation with respect to the mean</a:t>
            </a:r>
          </a:p>
          <a:p>
            <a:r>
              <a:rPr lang="en-US" dirty="0"/>
              <a:t>The histogram does not agree with the analytical PDF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A0C02-5A50-4C65-84D3-A62DE548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MCMC Method: One Parameter cont.</a:t>
            </a:r>
          </a:p>
        </p:txBody>
      </p:sp>
      <p:pic>
        <p:nvPicPr>
          <p:cNvPr id="4" name="그림 16">
            <a:extLst>
              <a:ext uri="{FF2B5EF4-FFF2-40B4-BE49-F238E27FC236}">
                <a16:creationId xmlns:a16="http://schemas.microsoft.com/office/drawing/2014/main" id="{9CF7F276-E52F-4AF3-847F-37FDD9870C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47" y="2318977"/>
            <a:ext cx="2993187" cy="224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100">
            <a:extLst>
              <a:ext uri="{FF2B5EF4-FFF2-40B4-BE49-F238E27FC236}">
                <a16:creationId xmlns:a16="http://schemas.microsoft.com/office/drawing/2014/main" id="{EC86EC1D-848A-44D6-998E-E139F8C3F7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09" y="2407686"/>
            <a:ext cx="2581254" cy="193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39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2466A37-ED8E-4E12-B124-E0C5D5D36BF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Posterior PDF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Model and data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2466A37-ED8E-4E12-B124-E0C5D5D36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EFA4F9E-E4C4-40A5-8A6A-34E76473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Multidimensional Correlated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750E5-EABB-421C-A79F-F6E9615E8E12}"/>
                  </a:ext>
                </a:extLst>
              </p:cNvPr>
              <p:cNvSpPr txBox="1"/>
              <p:nvPr/>
            </p:nvSpPr>
            <p:spPr>
              <a:xfrm>
                <a:off x="1473958" y="1473958"/>
                <a:ext cx="5994013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=2.9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750E5-EABB-421C-A79F-F6E9615E8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8" y="1473958"/>
                <a:ext cx="5994013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64B94C-14B5-44DD-9568-B6C37741640E}"/>
                  </a:ext>
                </a:extLst>
              </p:cNvPr>
              <p:cNvSpPr txBox="1"/>
              <p:nvPr/>
            </p:nvSpPr>
            <p:spPr>
              <a:xfrm>
                <a:off x="1992573" y="2831909"/>
                <a:ext cx="4200765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𝐭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=[0, 1, 2, 3, 4]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64B94C-14B5-44DD-9568-B6C377416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73" y="2831909"/>
                <a:ext cx="4200765" cy="289375"/>
              </a:xfrm>
              <a:prstGeom prst="rect">
                <a:avLst/>
              </a:prstGeom>
              <a:blipFill>
                <a:blip r:embed="rId4"/>
                <a:stretch>
                  <a:fillRect l="-145" r="-1306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B35D1C-18A5-4742-A75D-527E9C280D39}"/>
                  </a:ext>
                </a:extLst>
              </p:cNvPr>
              <p:cNvSpPr txBox="1"/>
              <p:nvPr/>
            </p:nvSpPr>
            <p:spPr>
              <a:xfrm>
                <a:off x="1992573" y="3208612"/>
                <a:ext cx="3426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𝐲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=[6.99, 2.28, 1.91, 11.94, 14.60]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B35D1C-18A5-4742-A75D-527E9C28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73" y="3208612"/>
                <a:ext cx="3426386" cy="276999"/>
              </a:xfrm>
              <a:prstGeom prst="rect">
                <a:avLst/>
              </a:prstGeom>
              <a:blipFill>
                <a:blip r:embed="rId5"/>
                <a:stretch>
                  <a:fillRect l="-890" r="-177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32DF3BD-A35B-4263-83A9-5107A4C1B541}"/>
              </a:ext>
            </a:extLst>
          </p:cNvPr>
          <p:cNvSpPr txBox="1"/>
          <p:nvPr/>
        </p:nvSpPr>
        <p:spPr>
          <a:xfrm>
            <a:off x="999972" y="3679581"/>
            <a:ext cx="78392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para0=[0; 1]; weigh=[0.05; 0.05]; s=2.9;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 = [0    1    2    3    4];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y=[6.99 2.28 1.91 11.94 14.60]; 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f0=5+para0(1)*t.^2+para0(2)*t.^3;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pdf0=(s*sqrt(2*pi))^-5*exp(-(f0-y)*(f0-y)'/(2*s^2)); 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para1=</a:t>
            </a:r>
            <a:r>
              <a:rPr lang="es-E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unifrnd</a:t>
            </a: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(para0-weigh, para0+weigh);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f1=5+para1(1)*t.^2+para1(2)*t.^3;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pdf1=(s*sqrt(2*pi))^-5*exp(-(f1-y)*(f1-y)'/(2*s^2));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3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5ED983-5433-4261-9CA7-C4920D498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27960"/>
            <a:ext cx="8534400" cy="5334000"/>
          </a:xfrm>
        </p:spPr>
        <p:txBody>
          <a:bodyPr/>
          <a:lstStyle/>
          <a:p>
            <a:r>
              <a:rPr lang="en-US" dirty="0"/>
              <a:t>Due to a wrong initial point, first 200 samples are disregarded (burn-in)</a:t>
            </a:r>
          </a:p>
          <a:p>
            <a:r>
              <a:rPr lang="en-US" dirty="0"/>
              <a:t>Sample trace show that the weight is too small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</a:rPr>
              <a:t>para0=[0; 0], weigh=[0.3; 0.3]</a:t>
            </a:r>
            <a:r>
              <a:rPr lang="en-US" sz="1800" dirty="0">
                <a:effectLst/>
                <a:latin typeface="Times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A62DB-C9DA-4ACC-8A0C-837AD1BE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Multidimensional Correlated Sampling cont.</a:t>
            </a:r>
          </a:p>
        </p:txBody>
      </p:sp>
      <p:pic>
        <p:nvPicPr>
          <p:cNvPr id="4" name="그림 20">
            <a:extLst>
              <a:ext uri="{FF2B5EF4-FFF2-40B4-BE49-F238E27FC236}">
                <a16:creationId xmlns:a16="http://schemas.microsoft.com/office/drawing/2014/main" id="{8C7A7AB5-7719-4F52-8B31-4EA1E40464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49" y="1568346"/>
            <a:ext cx="3245558" cy="243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21">
            <a:extLst>
              <a:ext uri="{FF2B5EF4-FFF2-40B4-BE49-F238E27FC236}">
                <a16:creationId xmlns:a16="http://schemas.microsoft.com/office/drawing/2014/main" id="{20352BD6-C40C-4D0D-9E4A-3BBA972396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51" y="1637360"/>
            <a:ext cx="3061425" cy="229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18">
            <a:extLst>
              <a:ext uri="{FF2B5EF4-FFF2-40B4-BE49-F238E27FC236}">
                <a16:creationId xmlns:a16="http://schemas.microsoft.com/office/drawing/2014/main" id="{48A1EFAB-C67C-480A-BF07-883A51ACFC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33" y="4295752"/>
            <a:ext cx="2968389" cy="222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19">
            <a:extLst>
              <a:ext uri="{FF2B5EF4-FFF2-40B4-BE49-F238E27FC236}">
                <a16:creationId xmlns:a16="http://schemas.microsoft.com/office/drawing/2014/main" id="{D6F37E5C-0ED9-4880-A55D-0DD8DB80DD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46" y="4295752"/>
            <a:ext cx="2904130" cy="2176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039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29137-3065-45DF-BB35-9572EF1BE7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066800"/>
            <a:ext cx="8534400" cy="659642"/>
          </a:xfrm>
        </p:spPr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4F9E7-B19B-460F-95A0-C5676A6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Method Matlab Code (BM)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7AB61-9B3E-46D6-AB1B-1E4ABDDC88E0}"/>
              </a:ext>
            </a:extLst>
          </p:cNvPr>
          <p:cNvSpPr txBox="1"/>
          <p:nvPr/>
        </p:nvSpPr>
        <p:spPr>
          <a:xfrm>
            <a:off x="596521" y="1514778"/>
            <a:ext cx="787475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]=BM(para0,weigh)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clear 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 y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np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 PROBLEM DEFINITION 1 (Required Variables) ==============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work results are saved by </a:t>
            </a:r>
            <a:r>
              <a:rPr lang="en-US" sz="16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degradation unit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time unit (Cycles, Weeks, etc.)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time=[ ]';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time at both measurement and prediction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y=[ ]';                 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%[nyx1]: measured data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;          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threshold (critical value)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%[npx1]: parameters' name to be estimated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%[npx2]: prob. parameters of </a:t>
            </a:r>
            <a:r>
              <a:rPr lang="en-US" sz="16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init.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/prior </a:t>
            </a:r>
            <a:r>
              <a:rPr lang="en-US" sz="16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dist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%[npx1]: true values of parameters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;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significance level for C.I. and P.I.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ns= ;            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number of particles/samples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burnIn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;                  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ratio for burn-in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40FE81-0884-48C7-8036-817FC1DB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9A720-D331-4067-9955-058EF9EE5B8A}"/>
              </a:ext>
            </a:extLst>
          </p:cNvPr>
          <p:cNvSpPr txBox="1"/>
          <p:nvPr/>
        </p:nvSpPr>
        <p:spPr>
          <a:xfrm>
            <a:off x="454925" y="836752"/>
            <a:ext cx="868907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%============================================================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PROGNOSIS using BM with MCMC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=length(y);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np=size(ParamName,1);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(:,1)=para0;                 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Initial Samples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[~,jPdf0]=MODEL(para0,time(1:ny));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Initial (joint) PDF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=2:ns/(1-burnIn);               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MCMC Process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proposal distribution (uniform)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para1(:,1)=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unifrnd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(para0-weigh,para0+weigh);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(joint) PDF at new samples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[~,jPdf1]=MODEL(para1,time(1:ny));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acceptance/rejection criterion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rand&lt;min(1,jPdf1/jPdf0)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para0=para1; jPdf0=jPdf1;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)=para0;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nBurn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=ns/(1-burnIn)-ns;            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Sampling Trace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figure(4);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j=1:np;subplot(np,1,j);plot(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(j,:));hold </a:t>
            </a:r>
            <a:r>
              <a:rPr lang="en-US" sz="14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plot([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nBurn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nBurn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],[min(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(j,:)) max(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(j,:))],</a:t>
            </a:r>
            <a:r>
              <a:rPr lang="en-US" sz="14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'r'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(:,nBurn+1:end);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Final Sampling Results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k=1:length(time(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));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Degradation Prediction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(k,:),~]=MODEL(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thetaHat,time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(ny-1+k));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normrnd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(k,:),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(end,:));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9FDEBC-9C59-4964-A59F-A4122EA2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5F7D8-B685-4A44-A8F9-D9CDA6B4751B}"/>
              </a:ext>
            </a:extLst>
          </p:cNvPr>
          <p:cNvSpPr txBox="1"/>
          <p:nvPr/>
        </p:nvSpPr>
        <p:spPr>
          <a:xfrm>
            <a:off x="407157" y="960414"/>
            <a:ext cx="85344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POST-PROCESSING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=[];              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True Degradation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~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=MODEL(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thetaTrue,time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=POST(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thetaHat,degraPredi,degraTrue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RUL &amp; Result </a:t>
            </a:r>
            <a:r>
              <a:rPr lang="en-US" sz="16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Disp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Name=[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at 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num2str(time(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 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'.mat'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]; save(Name);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z,poste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]=MODEL(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param,t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y </a:t>
            </a:r>
            <a:r>
              <a:rPr lang="es-E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np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j=1:np; eval([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 </a:t>
            </a:r>
            <a:r>
              <a:rPr lang="en-US" sz="16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'=param(j,:);'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]);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 PROBLEM DEFINITION 2 (model equation) ===============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%===========================================================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length(y)~=length(t); poste=[];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        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prior=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%% Prior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prod(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unifpdf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param,initDisPar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(:,1),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(:,2)));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=(1./(sqrt(2.*pi).*s)).^ny.*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</a:t>
            </a:r>
            <a:r>
              <a:rPr lang="es-E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</a:t>
            </a:r>
            <a:r>
              <a:rPr lang="es-ES" sz="16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Likelihood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</a:t>
            </a:r>
            <a:r>
              <a:rPr lang="es-E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exp</a:t>
            </a: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(-0.5./s.^2.*(y-z)'*(y-z));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poste=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.*prior;                            </a:t>
            </a:r>
            <a:r>
              <a:rPr lang="en-US" sz="16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Posterior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6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3519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87A51-979A-42E7-8C40-8A346BD1C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Normal likelihood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Prior distribution:</a:t>
            </a:r>
          </a:p>
          <a:p>
            <a:endParaRPr lang="en-US" dirty="0"/>
          </a:p>
          <a:p>
            <a:r>
              <a:rPr lang="en-US" dirty="0"/>
              <a:t>Problem definition (lines 5-16, 52)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initDisPar</a:t>
            </a:r>
            <a:r>
              <a:rPr lang="en-US" dirty="0"/>
              <a:t>: initial distribution parameters</a:t>
            </a:r>
          </a:p>
          <a:p>
            <a:pPr lvl="1"/>
            <a:r>
              <a:rPr lang="en-US" dirty="0" err="1"/>
              <a:t>burnIn</a:t>
            </a:r>
            <a:r>
              <a:rPr lang="en-US" dirty="0"/>
              <a:t>=0.2: initial 20% of samples will be discarded</a:t>
            </a:r>
          </a:p>
          <a:p>
            <a:r>
              <a:rPr lang="en-US" dirty="0"/>
              <a:t>All other problem definitions are the same as NLS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7E502D-0E56-45AB-8B9D-B00EA6F5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 Implementation for Battery Prognostics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507AF-D61E-49B4-99DE-25C3FC495842}"/>
                  </a:ext>
                </a:extLst>
              </p:cNvPr>
              <p:cNvSpPr txBox="1"/>
              <p:nvPr/>
            </p:nvSpPr>
            <p:spPr>
              <a:xfrm>
                <a:off x="1156867" y="1577196"/>
                <a:ext cx="578902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507AF-D61E-49B4-99DE-25C3FC495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67" y="1577196"/>
                <a:ext cx="5789021" cy="627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94436F-D983-4A09-86D8-CA609F90631C}"/>
                  </a:ext>
                </a:extLst>
              </p:cNvPr>
              <p:cNvSpPr txBox="1"/>
              <p:nvPr/>
            </p:nvSpPr>
            <p:spPr>
              <a:xfrm>
                <a:off x="7565922" y="1810365"/>
                <a:ext cx="1156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94436F-D983-4A09-86D8-CA609F906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22" y="1810365"/>
                <a:ext cx="1156599" cy="276999"/>
              </a:xfrm>
              <a:prstGeom prst="rect">
                <a:avLst/>
              </a:prstGeom>
              <a:blipFill>
                <a:blip r:embed="rId3"/>
                <a:stretch>
                  <a:fillRect l="-3684" t="-2222" r="-105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A0BC64-F6B1-4851-9385-EB53D01DC523}"/>
                  </a:ext>
                </a:extLst>
              </p:cNvPr>
              <p:cNvSpPr txBox="1"/>
              <p:nvPr/>
            </p:nvSpPr>
            <p:spPr>
              <a:xfrm>
                <a:off x="1156867" y="2948753"/>
                <a:ext cx="6643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0,0.02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−5,0.1)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A0BC64-F6B1-4851-9385-EB53D01DC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67" y="2948753"/>
                <a:ext cx="6643485" cy="276999"/>
              </a:xfrm>
              <a:prstGeom prst="rect">
                <a:avLst/>
              </a:prstGeom>
              <a:blipFill>
                <a:blip r:embed="rId4"/>
                <a:stretch>
                  <a:fillRect l="-734" t="-2222" r="-73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7DAB3EF-EAF2-4289-8596-91CD3C588DFD}"/>
              </a:ext>
            </a:extLst>
          </p:cNvPr>
          <p:cNvSpPr/>
          <p:nvPr/>
        </p:nvSpPr>
        <p:spPr>
          <a:xfrm>
            <a:off x="1765377" y="3843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=[0 0.02; 1e-5 0.1]; </a:t>
            </a:r>
            <a:endParaRPr lang="en-US" dirty="0"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burnIn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=0.2;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69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C2562E-E24E-4783-A37E-EF8C48EEA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Calling BM:</a:t>
            </a:r>
          </a:p>
          <a:p>
            <a:endParaRPr lang="en-US" dirty="0"/>
          </a:p>
          <a:p>
            <a:pPr lvl="1"/>
            <a:r>
              <a:rPr lang="en-US" dirty="0"/>
              <a:t>Initial parameters param0 =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[0.01  0.05]’</a:t>
            </a:r>
            <a:endParaRPr lang="en-US" dirty="0"/>
          </a:p>
          <a:p>
            <a:pPr lvl="1"/>
            <a:r>
              <a:rPr lang="en-US" dirty="0"/>
              <a:t>Weight of proposal distribution =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[0.0005  0.01]’</a:t>
            </a:r>
            <a:endParaRPr lang="en-US" dirty="0"/>
          </a:p>
          <a:p>
            <a:pPr lvl="1"/>
            <a:r>
              <a:rPr lang="en-US" dirty="0" err="1"/>
              <a:t>thetaHat</a:t>
            </a:r>
            <a:r>
              <a:rPr lang="en-US" dirty="0"/>
              <a:t>: samples of estimated model parameters</a:t>
            </a:r>
          </a:p>
          <a:p>
            <a:pPr lvl="1"/>
            <a:r>
              <a:rPr lang="en-US" dirty="0" err="1"/>
              <a:t>rul</a:t>
            </a:r>
            <a:r>
              <a:rPr lang="en-US" dirty="0"/>
              <a:t>: samples of RUL</a:t>
            </a:r>
          </a:p>
          <a:p>
            <a:r>
              <a:rPr lang="en-US" dirty="0"/>
              <a:t>Two usages of MODEL</a:t>
            </a:r>
          </a:p>
          <a:p>
            <a:pPr lvl="1"/>
            <a:r>
              <a:rPr lang="en-US" dirty="0"/>
              <a:t>MODEL returns degradation prediction z, and posterior PDF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During model parameter estimation, posterior PDF poste is calculated using </a:t>
            </a:r>
            <a:r>
              <a:rPr lang="en-US" dirty="0" err="1"/>
              <a:t>ny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During prognostics, MODEL is used to generate future degradation samples with future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90F22-43B9-446F-8554-E8EF0F6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 Implementation for Battery Prognostics cont.</a:t>
            </a:r>
            <a:endParaRPr lang="en-US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A1F41-02DA-40CA-8AF3-9C62F0E9886D}"/>
              </a:ext>
            </a:extLst>
          </p:cNvPr>
          <p:cNvSpPr/>
          <p:nvPr/>
        </p:nvSpPr>
        <p:spPr>
          <a:xfrm>
            <a:off x="1172496" y="1587707"/>
            <a:ext cx="6961239" cy="267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]=BM([0.01  0.05]',[0.0005  0.01]');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7ABF1-6B88-45B0-B720-9D91A6E77CDF}"/>
              </a:ext>
            </a:extLst>
          </p:cNvPr>
          <p:cNvSpPr txBox="1"/>
          <p:nvPr/>
        </p:nvSpPr>
        <p:spPr>
          <a:xfrm>
            <a:off x="1839862" y="4589337"/>
            <a:ext cx="4848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z,poste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]=MODEL(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param,t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43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981027A-48D2-4382-AECD-5DC9CBDD5CD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3502742"/>
                <a:ext cx="8534400" cy="2898058"/>
              </a:xfrm>
            </p:spPr>
            <p:txBody>
              <a:bodyPr/>
              <a:lstStyle/>
              <a:p>
                <a:r>
                  <a:rPr lang="en-US" dirty="0"/>
                  <a:t>Do not calculate PDF in the prediction stage</a:t>
                </a:r>
              </a:p>
              <a:p>
                <a:r>
                  <a:rPr lang="en-US" dirty="0"/>
                  <a:t>Prior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: Independent distribution</a:t>
                </a:r>
              </a:p>
              <a:p>
                <a:r>
                  <a:rPr lang="en-US" dirty="0"/>
                  <a:t>Likelihood</a:t>
                </a:r>
              </a:p>
              <a:p>
                <a:endParaRPr lang="en-US" dirty="0"/>
              </a:p>
              <a:p>
                <a:r>
                  <a:rPr lang="en-US" dirty="0"/>
                  <a:t>Posterior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981027A-48D2-4382-AECD-5DC9CBDD5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3502742"/>
                <a:ext cx="8534400" cy="2898058"/>
              </a:xfrm>
              <a:blipFill>
                <a:blip r:embed="rId2"/>
                <a:stretch>
                  <a:fillRect l="-643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0ABB9F7-0F7B-4522-9EF9-79AAB541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BM Posterior 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3FD77-1144-48B8-8EC4-D20470AFACE9}"/>
              </a:ext>
            </a:extLst>
          </p:cNvPr>
          <p:cNvSpPr txBox="1"/>
          <p:nvPr/>
        </p:nvSpPr>
        <p:spPr>
          <a:xfrm>
            <a:off x="304800" y="1070185"/>
            <a:ext cx="85344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length(y)~=length(t); poste=[];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       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prior=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%% Prior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prod(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unifpdf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param,initDisPar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(:,1),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(:,2)));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=(1./(sqrt(2.*pi).*s)).^ny.*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</a:t>
            </a:r>
            <a:r>
              <a:rPr lang="es-E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</a:t>
            </a:r>
            <a:r>
              <a:rPr lang="es-E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Likelihood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exp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(-0.5./s.^2.*(y-z)'*(y-z));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poste=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.*prior;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Posterior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3DB87-59E5-4A7C-8381-0A0AEAE53002}"/>
                  </a:ext>
                </a:extLst>
              </p:cNvPr>
              <p:cNvSpPr txBox="1"/>
              <p:nvPr/>
            </p:nvSpPr>
            <p:spPr>
              <a:xfrm>
                <a:off x="2063893" y="4412267"/>
                <a:ext cx="4465774" cy="756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𝐲</m:t>
                          </m:r>
                        </m:e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3DB87-59E5-4A7C-8381-0A0AEAE53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893" y="4412267"/>
                <a:ext cx="4465774" cy="756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408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A0C00F-EE95-4FF7-A8C2-6FFAF9A0C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Parameter estimation = generating samples from posterior distribution</a:t>
            </a:r>
          </a:p>
          <a:p>
            <a:pPr lvl="1"/>
            <a:r>
              <a:rPr lang="en-US" dirty="0"/>
              <a:t>Using MCMC sampling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8AE5A7-9A2F-4D85-97B3-0CB4DD8E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using BM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3FEC2-1E6A-4969-9E74-09F8003BA6F3}"/>
              </a:ext>
            </a:extLst>
          </p:cNvPr>
          <p:cNvSpPr txBox="1"/>
          <p:nvPr/>
        </p:nvSpPr>
        <p:spPr>
          <a:xfrm>
            <a:off x="304800" y="1982369"/>
            <a:ext cx="8534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(:,1)=para0;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Initial Samples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[~,jPdf0]=MODEL(para0,time(1:ny));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Initial (joint) PDF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=2:ns/(1-burnIn);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MCMC Process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proposal distribution (uniform)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para1(:,1)=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(para0-weigh,para0+weigh);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(joint) PDF at new samples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[~,jPdf1]=MODEL(para1,time(1:ny));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acceptance/rejection criterion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rand&lt;min(1,jPdf1/jPdf0)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para0=para1; jPdf0=jPdf1;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)=para0;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3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4BA43BC-F536-48E6-B8E1-505BBA651C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Degradation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𝐿𝑜𝑎𝑑𝑖𝑛𝑔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𝑝𝑎𝑟𝑎𝑚𝑒𝑡𝑒𝑟𝑠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loading conditions and time are given</a:t>
                </a:r>
              </a:p>
              <a:p>
                <a:pPr lvl="1"/>
                <a:r>
                  <a:rPr lang="en-US" dirty="0"/>
                  <a:t>This chapter focuses on identifying model parameters and predicting the future behavior of degradation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4BA43BC-F536-48E6-B8E1-505BBA651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12D1256-F4C7-49E4-BDF2-0D726E86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Physics-based Prognostics</a:t>
            </a:r>
          </a:p>
        </p:txBody>
      </p:sp>
      <p:pic>
        <p:nvPicPr>
          <p:cNvPr id="4" name="그림 23">
            <a:extLst>
              <a:ext uri="{FF2B5EF4-FFF2-40B4-BE49-F238E27FC236}">
                <a16:creationId xmlns:a16="http://schemas.microsoft.com/office/drawing/2014/main" id="{B77CC6CF-FF60-462D-8C41-6D563B482E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6" y="2716641"/>
            <a:ext cx="5854212" cy="23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39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168DE-A1C4-40B1-B88D-566D6D721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Remove the first </a:t>
            </a:r>
            <a:r>
              <a:rPr lang="en-US" dirty="0" err="1"/>
              <a:t>nBurn</a:t>
            </a:r>
            <a:r>
              <a:rPr lang="en-US" dirty="0"/>
              <a:t> samples </a:t>
            </a:r>
          </a:p>
          <a:p>
            <a:pPr lvl="1"/>
            <a:r>
              <a:rPr lang="en-US" dirty="0"/>
              <a:t>Remaining number of samples = 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00334E-3F8B-4D01-8F25-B5407EF9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Trace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E40E7-BB99-477C-A2CE-EAFC6627EB9D}"/>
              </a:ext>
            </a:extLst>
          </p:cNvPr>
          <p:cNvSpPr txBox="1"/>
          <p:nvPr/>
        </p:nvSpPr>
        <p:spPr>
          <a:xfrm>
            <a:off x="304800" y="1909815"/>
            <a:ext cx="853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nBurn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=ns/(1-burnIn)-ns;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Sampling Trace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figure(4);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j=1:np;subplot(np,1,j);plot(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(j,:));hold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plot([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nBurn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nBurn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],[min(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(j,:)) max(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(j,:))],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'r'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" name="그림 30">
            <a:extLst>
              <a:ext uri="{FF2B5EF4-FFF2-40B4-BE49-F238E27FC236}">
                <a16:creationId xmlns:a16="http://schemas.microsoft.com/office/drawing/2014/main" id="{7F7DAC01-A07B-49FE-AC9C-B7F5756B82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98" y="2959622"/>
            <a:ext cx="4681138" cy="3516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552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3FB4B-8934-4404-A928-48D2E7AFF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Basically the same with NLS</a:t>
            </a:r>
          </a:p>
          <a:p>
            <a:pPr lvl="1"/>
            <a:r>
              <a:rPr lang="en-US" dirty="0"/>
              <a:t>Use POST with samples of parameters and degradations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E0D46-EB0D-47D1-8FDE-6E6E890C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Post-processing (lines 43-46)</a:t>
            </a:r>
          </a:p>
        </p:txBody>
      </p:sp>
      <p:pic>
        <p:nvPicPr>
          <p:cNvPr id="4" name="그림 28">
            <a:extLst>
              <a:ext uri="{FF2B5EF4-FFF2-40B4-BE49-F238E27FC236}">
                <a16:creationId xmlns:a16="http://schemas.microsoft.com/office/drawing/2014/main" id="{061B5CFC-7DAE-42F7-BDB8-1EDC8150EC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2" y="2104696"/>
            <a:ext cx="3345887" cy="178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29">
            <a:extLst>
              <a:ext uri="{FF2B5EF4-FFF2-40B4-BE49-F238E27FC236}">
                <a16:creationId xmlns:a16="http://schemas.microsoft.com/office/drawing/2014/main" id="{2B8E4E48-2636-4D1F-9607-7B2E74B2F1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9284"/>
            <a:ext cx="2687396" cy="201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4098">
            <a:extLst>
              <a:ext uri="{FF2B5EF4-FFF2-40B4-BE49-F238E27FC236}">
                <a16:creationId xmlns:a16="http://schemas.microsoft.com/office/drawing/2014/main" id="{6CCA7DB0-9A8C-44E7-B8B8-332AFC8265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84" y="4076566"/>
            <a:ext cx="2854631" cy="213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F40C5-B21F-46C3-BF79-ECFBD95128C8}"/>
              </a:ext>
            </a:extLst>
          </p:cNvPr>
          <p:cNvSpPr txBox="1"/>
          <p:nvPr/>
        </p:nvSpPr>
        <p:spPr>
          <a:xfrm>
            <a:off x="4533900" y="4505633"/>
            <a:ext cx="4273606" cy="8925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just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Percentiles of RUL at 45 Cycles</a:t>
            </a:r>
            <a:endParaRPr lang="en-US" sz="1800" dirty="0">
              <a:effectLst/>
              <a:latin typeface="Times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indent="0" algn="just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indent="0" algn="just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5th: 54.3859,</a:t>
            </a:r>
            <a:endParaRPr lang="en-US" sz="1800" dirty="0">
              <a:effectLst/>
              <a:latin typeface="Times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indent="0" algn="just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50th (median): 68.3619,</a:t>
            </a:r>
            <a:endParaRPr lang="en-US" sz="1800" dirty="0">
              <a:effectLst/>
              <a:latin typeface="Times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</a:rPr>
              <a:t>95th: 82.8892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91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43A1E-BAAE-4D31-9CBD-5291FB5AC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Particle Filter (PF)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D3D984-E0C6-4212-8557-B850F09E1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1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3F4DD-36E4-48B3-95E4-7593B75C6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most popular method in the physics-based prognostics</a:t>
            </a:r>
          </a:p>
          <a:p>
            <a:pPr lvl="1"/>
            <a:r>
              <a:rPr lang="en-US" dirty="0"/>
              <a:t>fundamental concept is the same as the recursive Bayesian update </a:t>
            </a:r>
          </a:p>
          <a:p>
            <a:r>
              <a:rPr lang="en-US" dirty="0"/>
              <a:t>the prior and posterior PDF of parameters are represented by particles (samples)</a:t>
            </a:r>
          </a:p>
          <a:p>
            <a:r>
              <a:rPr lang="en-US" dirty="0"/>
              <a:t>the posterior at the previous step is used as the prior at the current step, and the parameters are updated by multiplying it with the likelihood from the new measurement</a:t>
            </a:r>
          </a:p>
          <a:p>
            <a:r>
              <a:rPr lang="en-US" dirty="0"/>
              <a:t>also known as the sequential Monte Carlo method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C38D8-6CAA-4631-A975-BC95AEFA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</a:t>
            </a:r>
          </a:p>
        </p:txBody>
      </p:sp>
    </p:spTree>
    <p:extLst>
      <p:ext uri="{BB962C8B-B14F-4D97-AF65-F5344CB8AC3E}">
        <p14:creationId xmlns:p14="http://schemas.microsoft.com/office/powerpoint/2010/main" val="1334778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0558361-D45E-435F-8BD6-1254EB83DB0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IS assigns a weight to each sample (or particle) in proportion to an arbitrarily chosen importance distribution</a:t>
                </a:r>
              </a:p>
              <a:p>
                <a:pPr lvl="1"/>
                <a:r>
                  <a:rPr lang="en-US" dirty="0"/>
                  <a:t>the quality of estimation depends on the selected importance distribution</a:t>
                </a:r>
              </a:p>
              <a:p>
                <a:r>
                  <a:rPr lang="en-US" dirty="0"/>
                  <a:t>The weight of particle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arbitrary importance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posterior distribution value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particle</a:t>
                </a:r>
              </a:p>
              <a:p>
                <a:r>
                  <a:rPr lang="en-US" dirty="0"/>
                  <a:t>possible to use the prior distribution as an importance distribution </a:t>
                </a:r>
              </a:p>
              <a:p>
                <a:pPr lvl="1"/>
                <a:r>
                  <a:rPr lang="en-US" dirty="0"/>
                  <a:t>because it is already available and close to the posterior distribution</a:t>
                </a:r>
              </a:p>
              <a:p>
                <a:r>
                  <a:rPr lang="en-US" dirty="0"/>
                  <a:t>Condensation (</a:t>
                </a:r>
                <a:r>
                  <a:rPr lang="en-US" dirty="0" err="1"/>
                  <a:t>CONditional</a:t>
                </a:r>
                <a:r>
                  <a:rPr lang="en-US" dirty="0"/>
                  <a:t> </a:t>
                </a:r>
                <a:r>
                  <a:rPr lang="en-US" dirty="0" err="1"/>
                  <a:t>DENSity</a:t>
                </a:r>
                <a:r>
                  <a:rPr lang="en-US" dirty="0"/>
                  <a:t> </a:t>
                </a:r>
                <a:r>
                  <a:rPr lang="en-US" dirty="0" err="1"/>
                  <a:t>propagATION</a:t>
                </a:r>
                <a:r>
                  <a:rPr lang="en-US" dirty="0"/>
                  <a:t>) algorithm</a:t>
                </a:r>
              </a:p>
              <a:p>
                <a:pPr lvl="1"/>
                <a:r>
                  <a:rPr lang="en-US" dirty="0"/>
                  <a:t>Weight = likelihood: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0558361-D45E-435F-8BD6-1254EB83D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82E779A-C785-4396-BEA9-0D9C0B7B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Importance Sampling (IS)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A81AE-BA6B-4B40-A5E1-C277D8396C3F}"/>
                  </a:ext>
                </a:extLst>
              </p:cNvPr>
              <p:cNvSpPr txBox="1"/>
              <p:nvPr/>
            </p:nvSpPr>
            <p:spPr>
              <a:xfrm>
                <a:off x="2979174" y="2710016"/>
                <a:ext cx="3293145" cy="61683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A81AE-BA6B-4B40-A5E1-C277D839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74" y="2710016"/>
                <a:ext cx="3293145" cy="616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CBF47-5C47-4EB8-8281-D4965182EFA8}"/>
                  </a:ext>
                </a:extLst>
              </p:cNvPr>
              <p:cNvSpPr txBox="1"/>
              <p:nvPr/>
            </p:nvSpPr>
            <p:spPr>
              <a:xfrm>
                <a:off x="3460015" y="5930079"/>
                <a:ext cx="1707775" cy="31265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CBF47-5C47-4EB8-8281-D4965182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015" y="5930079"/>
                <a:ext cx="1707775" cy="312650"/>
              </a:xfrm>
              <a:prstGeom prst="rect">
                <a:avLst/>
              </a:prstGeom>
              <a:blipFill>
                <a:blip r:embed="rId4"/>
                <a:stretch>
                  <a:fillRect l="-702" r="-3158" b="-19643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160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9E653A-2479-4366-90A3-4C55620BD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PF can be considered as a sequential importance sampling method</a:t>
            </a:r>
          </a:p>
          <a:p>
            <a:pPr lvl="1"/>
            <a:r>
              <a:rPr lang="en-US" dirty="0"/>
              <a:t>weights are continuously updated whenever a new observation is available</a:t>
            </a:r>
          </a:p>
          <a:p>
            <a:r>
              <a:rPr lang="en-US" dirty="0"/>
              <a:t>Degeneracy phenomenon</a:t>
            </a:r>
          </a:p>
          <a:p>
            <a:pPr lvl="1"/>
            <a:r>
              <a:rPr lang="en-US" dirty="0"/>
              <a:t>happens when weights are updated with the same initial samples </a:t>
            </a:r>
          </a:p>
          <a:p>
            <a:pPr lvl="1"/>
            <a:r>
              <a:rPr lang="en-US" dirty="0"/>
              <a:t>decreases the accuracy in the posterior distribution with a large variance</a:t>
            </a:r>
          </a:p>
          <a:p>
            <a:r>
              <a:rPr lang="en-US" dirty="0"/>
              <a:t>sequential importance resampling (SIR) </a:t>
            </a:r>
          </a:p>
          <a:p>
            <a:pPr lvl="1"/>
            <a:r>
              <a:rPr lang="en-US" dirty="0"/>
              <a:t>Small weight particles are removed</a:t>
            </a:r>
          </a:p>
          <a:p>
            <a:pPr lvl="1"/>
            <a:r>
              <a:rPr lang="en-US" dirty="0"/>
              <a:t>High weight particles are duplicated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46B8E-D717-416D-B010-CF8AA122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IS</a:t>
            </a:r>
          </a:p>
        </p:txBody>
      </p:sp>
    </p:spTree>
    <p:extLst>
      <p:ext uri="{BB962C8B-B14F-4D97-AF65-F5344CB8AC3E}">
        <p14:creationId xmlns:p14="http://schemas.microsoft.com/office/powerpoint/2010/main" val="977924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58EDF34-0D14-477F-B3C9-9AB7555AAFD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Conventionally, PF has been used to estimate the system state using measured data </a:t>
                </a:r>
              </a:p>
              <a:p>
                <a:pPr lvl="1"/>
                <a:r>
                  <a:rPr lang="en-US" dirty="0"/>
                  <a:t>model parameters are obtained from laboratory tests</a:t>
                </a:r>
              </a:p>
              <a:p>
                <a:r>
                  <a:rPr lang="en-US" dirty="0"/>
                  <a:t>PF can also be used to estimate both the system state and model parameters</a:t>
                </a:r>
              </a:p>
              <a:p>
                <a:r>
                  <a:rPr lang="en-US" dirty="0"/>
                  <a:t>General process of PF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We do not consider processing noise as we use physical model</a:t>
                </a:r>
              </a:p>
              <a:p>
                <a:pPr lvl="1"/>
                <a:r>
                  <a:rPr lang="en-US" dirty="0"/>
                  <a:t>Measurement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58EDF34-0D14-477F-B3C9-9AB7555AA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CD0BF01-AE6B-4B49-8E5D-3C813755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of PF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DB09C9-3AB2-4672-AD29-19DFA12DBD5D}"/>
                  </a:ext>
                </a:extLst>
              </p:cNvPr>
              <p:cNvSpPr txBox="1"/>
              <p:nvPr/>
            </p:nvSpPr>
            <p:spPr>
              <a:xfrm>
                <a:off x="1983657" y="3617508"/>
                <a:ext cx="1601592" cy="83099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𝛉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𝜖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DB09C9-3AB2-4672-AD29-19DFA12D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57" y="3617508"/>
                <a:ext cx="160159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148249-FAE5-48A8-96B6-FF8E89CBAF41}"/>
                  </a:ext>
                </a:extLst>
              </p:cNvPr>
              <p:cNvSpPr txBox="1"/>
              <p:nvPr/>
            </p:nvSpPr>
            <p:spPr>
              <a:xfrm>
                <a:off x="5036575" y="3340510"/>
                <a:ext cx="3897798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degradation model (state transition)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measurement function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measurement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system state (degradation level)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𝛉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model parameters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148249-FAE5-48A8-96B6-FF8E89CBA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75" y="3340510"/>
                <a:ext cx="3897798" cy="1384995"/>
              </a:xfrm>
              <a:prstGeom prst="rect">
                <a:avLst/>
              </a:prstGeom>
              <a:blipFill>
                <a:blip r:embed="rId4"/>
                <a:stretch>
                  <a:fillRect l="-2188" t="-5727" r="-3125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581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CCB345-8CF5-440E-93C8-955C86105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Rewrite the battery degradation model in terms of PF process</a:t>
            </a:r>
          </a:p>
          <a:p>
            <a:endParaRPr lang="en-US" dirty="0"/>
          </a:p>
          <a:p>
            <a:r>
              <a:rPr lang="en-US" dirty="0"/>
              <a:t>Ratio</a:t>
            </a:r>
          </a:p>
          <a:p>
            <a:endParaRPr lang="en-US" dirty="0"/>
          </a:p>
          <a:p>
            <a:r>
              <a:rPr lang="en-US" dirty="0"/>
              <a:t>PF form: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9F2AD-8FD4-495E-99F5-DF4192AD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Battery Degradation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957D75-C340-47F6-BC54-236B747AFA30}"/>
                  </a:ext>
                </a:extLst>
              </p:cNvPr>
              <p:cNvSpPr txBox="1"/>
              <p:nvPr/>
            </p:nvSpPr>
            <p:spPr>
              <a:xfrm>
                <a:off x="2315497" y="1589139"/>
                <a:ext cx="4299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957D75-C340-47F6-BC54-236B747AF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97" y="1589139"/>
                <a:ext cx="4299510" cy="276999"/>
              </a:xfrm>
              <a:prstGeom prst="rect">
                <a:avLst/>
              </a:prstGeom>
              <a:blipFill>
                <a:blip r:embed="rId2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63DFC1-0BE3-45BD-8755-6DD9B43250C1}"/>
                  </a:ext>
                </a:extLst>
              </p:cNvPr>
              <p:cNvSpPr txBox="1"/>
              <p:nvPr/>
            </p:nvSpPr>
            <p:spPr>
              <a:xfrm>
                <a:off x="1811593" y="2370390"/>
                <a:ext cx="4266040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63DFC1-0BE3-45BD-8755-6DD9B4325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93" y="2370390"/>
                <a:ext cx="4266040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97BCFF-FF92-4BA2-99FD-6FCFE382A7FB}"/>
                  </a:ext>
                </a:extLst>
              </p:cNvPr>
              <p:cNvSpPr txBox="1"/>
              <p:nvPr/>
            </p:nvSpPr>
            <p:spPr>
              <a:xfrm>
                <a:off x="1811593" y="3450680"/>
                <a:ext cx="3791807" cy="276999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97BCFF-FF92-4BA2-99FD-6FCFE382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93" y="3450680"/>
                <a:ext cx="3791807" cy="276999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053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F3E792-C417-45E0-A7C5-D99D7A43BBA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Initial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samples (particles) of degradation and model parameters based on the prior distribution </a:t>
                </a:r>
              </a:p>
              <a:p>
                <a:pPr lvl="1"/>
                <a:r>
                  <a:rPr lang="en-US" b="0" dirty="0"/>
                  <a:t>Same initial weight for all particles: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F3E792-C417-45E0-A7C5-D99D7A43BB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FA30A1A-6D49-4689-AFE3-0A6A7F24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Process</a:t>
            </a:r>
          </a:p>
        </p:txBody>
      </p:sp>
      <p:pic>
        <p:nvPicPr>
          <p:cNvPr id="4" name="그림 15">
            <a:extLst>
              <a:ext uri="{FF2B5EF4-FFF2-40B4-BE49-F238E27FC236}">
                <a16:creationId xmlns:a16="http://schemas.microsoft.com/office/drawing/2014/main" id="{FBA51744-7BAD-4594-8E5E-F51F6F1C05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1" y="2726952"/>
            <a:ext cx="7164826" cy="37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1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6EA0050-8F3D-435F-A7AE-85C4BEC608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Use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as a prior distribution </a:t>
                </a:r>
              </a:p>
              <a:p>
                <a:pPr lvl="1"/>
                <a:r>
                  <a:rPr lang="en-US" dirty="0"/>
                  <a:t>available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the form of samples</a:t>
                </a:r>
              </a:p>
              <a:p>
                <a:r>
                  <a:rPr lang="en-US" dirty="0"/>
                  <a:t>degradation state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is propagated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 the form of samples</a:t>
                </a:r>
              </a:p>
              <a:p>
                <a:pPr lvl="1"/>
                <a:r>
                  <a:rPr lang="en-US" dirty="0"/>
                  <a:t>No transition for model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Ex) Battery degradation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6EA0050-8F3D-435F-A7AE-85C4BEC60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25594B-C89A-46A0-A4DF-3756DB00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Process: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6294BA-74A0-4C4F-9659-91FD0A810D8A}"/>
                  </a:ext>
                </a:extLst>
              </p:cNvPr>
              <p:cNvSpPr txBox="1"/>
              <p:nvPr/>
            </p:nvSpPr>
            <p:spPr>
              <a:xfrm>
                <a:off x="2423651" y="3789893"/>
                <a:ext cx="2219454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6294BA-74A0-4C4F-9659-91FD0A810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651" y="3789893"/>
                <a:ext cx="2219454" cy="276999"/>
              </a:xfrm>
              <a:prstGeom prst="rect">
                <a:avLst/>
              </a:prstGeom>
              <a:blipFill>
                <a:blip r:embed="rId3"/>
                <a:stretch>
                  <a:fillRect l="-824" r="-275" b="-2888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15">
            <a:extLst>
              <a:ext uri="{FF2B5EF4-FFF2-40B4-BE49-F238E27FC236}">
                <a16:creationId xmlns:a16="http://schemas.microsoft.com/office/drawing/2014/main" id="{E5574793-01A0-4FD6-AE6A-ACF6C361006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90"/>
          <a:stretch/>
        </p:blipFill>
        <p:spPr>
          <a:xfrm>
            <a:off x="826113" y="4451260"/>
            <a:ext cx="7164826" cy="13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97F5D8-CEC0-46E4-B89C-883AB676500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Generic materials have a large uncertainty</a:t>
                </a:r>
              </a:p>
              <a:p>
                <a:pPr lvl="1"/>
                <a:r>
                  <a:rPr lang="en-US" dirty="0"/>
                  <a:t>This information is included in the material handbook</a:t>
                </a:r>
              </a:p>
              <a:p>
                <a:pPr lvl="1"/>
                <a:r>
                  <a:rPr lang="en-US" dirty="0"/>
                  <a:t>Actual material parameters that are used in a system might be different from the model parameters that are obtained from laboratory test</a:t>
                </a:r>
              </a:p>
              <a:p>
                <a:r>
                  <a:rPr lang="en-US" dirty="0"/>
                  <a:t>However, a particular batch of a material may have a small uncertainty</a:t>
                </a:r>
              </a:p>
              <a:p>
                <a:r>
                  <a:rPr lang="en-US" dirty="0"/>
                  <a:t>Uncertainty in model parameters can significantly affect the performance of prognostics</a:t>
                </a:r>
              </a:p>
              <a:p>
                <a:pPr lvl="1"/>
                <a:r>
                  <a:rPr lang="en-US" dirty="0"/>
                  <a:t>Ex) Paris model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[3.6,4.2]</m:t>
                    </m:r>
                  </m:oMath>
                </a14:m>
                <a:r>
                  <a:rPr lang="en-US" dirty="0"/>
                  <a:t> (16% variability) may lead to 500% difference in the lifecycle</a:t>
                </a:r>
              </a:p>
              <a:p>
                <a:pPr lvl="1"/>
                <a:r>
                  <a:rPr lang="en-US" dirty="0"/>
                  <a:t>The conservative estimate may request maintenance only after 20% of actual life has been consumed</a:t>
                </a:r>
              </a:p>
              <a:p>
                <a:r>
                  <a:rPr lang="en-US" dirty="0"/>
                  <a:t>it is important to reduce the uncertainty in model parameters to predict more accurate remaining useful life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97F5D8-CEC0-46E4-B89C-883AB6765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80DB977-EBB9-4CDB-B63D-7C333549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in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3084067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9966B2E-E3DC-4112-AA4F-FFD18EB022E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Model parameters and degradation state are updated (corrected) based on the likelihood function from measured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at the current step</a:t>
                </a:r>
              </a:p>
              <a:p>
                <a:pPr lvl="1"/>
                <a:r>
                  <a:rPr lang="en-US" dirty="0"/>
                  <a:t>Likelihood: the probability of 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conditional on each sample</a:t>
                </a:r>
              </a:p>
              <a:p>
                <a:r>
                  <a:rPr lang="en-US" dirty="0"/>
                  <a:t>Weight calculation as a normalized likelihood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9966B2E-E3DC-4112-AA4F-FFD18EB02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B1E056-73A8-4A73-88E3-EE3DB52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Process: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2B7B65-64E9-4D27-9330-DA1301A3E6B4}"/>
                  </a:ext>
                </a:extLst>
              </p:cNvPr>
              <p:cNvSpPr txBox="1"/>
              <p:nvPr/>
            </p:nvSpPr>
            <p:spPr>
              <a:xfrm>
                <a:off x="1430593" y="2850125"/>
                <a:ext cx="5762154" cy="780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=1,⋯,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2B7B65-64E9-4D27-9330-DA1301A3E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593" y="2850125"/>
                <a:ext cx="5762154" cy="780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D5367-2ED6-43DA-BD60-87663E8DAB4D}"/>
                  </a:ext>
                </a:extLst>
              </p:cNvPr>
              <p:cNvSpPr txBox="1"/>
              <p:nvPr/>
            </p:nvSpPr>
            <p:spPr>
              <a:xfrm>
                <a:off x="2765322" y="3830894"/>
                <a:ext cx="2369623" cy="739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D5367-2ED6-43DA-BD60-87663E8D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22" y="3830894"/>
                <a:ext cx="2369623" cy="739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15">
            <a:extLst>
              <a:ext uri="{FF2B5EF4-FFF2-40B4-BE49-F238E27FC236}">
                <a16:creationId xmlns:a16="http://schemas.microsoft.com/office/drawing/2014/main" id="{8C3E9F41-E1D9-47B7-9EE4-67C23CEAAA6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b="44492"/>
          <a:stretch/>
        </p:blipFill>
        <p:spPr>
          <a:xfrm>
            <a:off x="857918" y="4950125"/>
            <a:ext cx="7164826" cy="13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8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C309D3B-F751-4C78-9B23-A963184CDF6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Posterior distribution = sample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weight</a:t>
                </a:r>
              </a:p>
              <a:p>
                <a:pPr lvl="1"/>
                <a:r>
                  <a:rPr lang="en-US" dirty="0"/>
                  <a:t>After update, some samples have a high weight, some samples have a low weight</a:t>
                </a:r>
              </a:p>
              <a:p>
                <a:r>
                  <a:rPr lang="en-US" dirty="0"/>
                  <a:t>Cause degeneracy problem</a:t>
                </a:r>
              </a:p>
              <a:p>
                <a:pPr lvl="1"/>
                <a:r>
                  <a:rPr lang="en-US" dirty="0"/>
                  <a:t>decreases the accuracy in the posterior distribution </a:t>
                </a:r>
              </a:p>
              <a:p>
                <a:pPr lvl="1"/>
                <a:r>
                  <a:rPr lang="en-US" dirty="0"/>
                  <a:t>causes the lack of reducing the range of distribution by keeping samples with low weights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C309D3B-F751-4C78-9B23-A963184CD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636B030-3525-41EB-A995-A8875C03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Process: Update cont.</a:t>
            </a:r>
          </a:p>
        </p:txBody>
      </p:sp>
    </p:spTree>
    <p:extLst>
      <p:ext uri="{BB962C8B-B14F-4D97-AF65-F5344CB8AC3E}">
        <p14:creationId xmlns:p14="http://schemas.microsoft.com/office/powerpoint/2010/main" val="2803510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731543-6629-4FFD-9503-FCDF525556F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Resampling: all samples have the same weight so that samples, not weight, can represent the posterior distribution of model parameters and degradation state</a:t>
                </a:r>
              </a:p>
              <a:p>
                <a:r>
                  <a:rPr lang="en-US" dirty="0"/>
                  <a:t>CDF method </a:t>
                </a:r>
              </a:p>
              <a:p>
                <a:pPr lvl="1"/>
                <a:r>
                  <a:rPr lang="en-US" dirty="0"/>
                  <a:t>(a) Construct 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from the likelihood function</a:t>
                </a:r>
              </a:p>
              <a:p>
                <a:pPr lvl="1"/>
                <a:r>
                  <a:rPr lang="en-US" dirty="0"/>
                  <a:t>(b) Find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make the 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same as the randomly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repeating the CDF method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samples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constant weights are obtained (approximate posterior distribution)</a:t>
                </a:r>
              </a:p>
              <a:p>
                <a:pPr lvl="1"/>
                <a:r>
                  <a:rPr lang="en-US" dirty="0"/>
                  <a:t>After resampling, every sample has the same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731543-6629-4FFD-9503-FCDF52555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CD2946B-5A73-4FBE-8F71-FA79463E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Process: Resampling</a:t>
            </a:r>
          </a:p>
        </p:txBody>
      </p:sp>
      <p:pic>
        <p:nvPicPr>
          <p:cNvPr id="4" name="그림 15">
            <a:extLst>
              <a:ext uri="{FF2B5EF4-FFF2-40B4-BE49-F238E27FC236}">
                <a16:creationId xmlns:a16="http://schemas.microsoft.com/office/drawing/2014/main" id="{75F73346-FD3D-40B5-A962-2182FB85D7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9"/>
          <a:stretch/>
        </p:blipFill>
        <p:spPr>
          <a:xfrm>
            <a:off x="989587" y="4881716"/>
            <a:ext cx="716482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7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FC66C4A-76A9-405B-8807-A8A7168C3FC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in BM, posterior = likelihood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prior</a:t>
                </a:r>
              </a:p>
              <a:p>
                <a:r>
                  <a:rPr lang="en-US" dirty="0"/>
                  <a:t>In PF, prior = samples, likelihood = weights</a:t>
                </a:r>
              </a:p>
              <a:p>
                <a:r>
                  <a:rPr lang="en-US" dirty="0"/>
                  <a:t>resampling process is equivalent to generating a new set of samples that follow the posterior distribution</a:t>
                </a:r>
              </a:p>
              <a:p>
                <a:pPr lvl="1"/>
                <a:r>
                  <a:rPr lang="en-US" dirty="0"/>
                  <a:t>Particles with a large weight are likely duplicated, and particles with a small weight are likely removed</a:t>
                </a:r>
              </a:p>
              <a:p>
                <a:r>
                  <a:rPr lang="en-US" dirty="0"/>
                  <a:t>Recursive Bayesian updating: the posterior distribution at the current step is used as a prior distribution at 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step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FC66C4A-76A9-405B-8807-A8A7168C3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FEAA16D-02A6-470E-A2C4-F207FCA6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Process: Resampling cont.</a:t>
            </a:r>
          </a:p>
        </p:txBody>
      </p:sp>
    </p:spTree>
    <p:extLst>
      <p:ext uri="{BB962C8B-B14F-4D97-AF65-F5344CB8AC3E}">
        <p14:creationId xmlns:p14="http://schemas.microsoft.com/office/powerpoint/2010/main" val="1291477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032C4CF-BDAD-417C-A516-E3955B63046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0.9,1.1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0, 0.005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Generate 10 samples from the initial distributions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032C4CF-BDAD-417C-A516-E3955B630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028E15C-2D85-4E45-9707-875C8ACE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PF of Battery Degradation with 10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C80DF5-8024-496E-9DCB-E0E303EF54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466254"/>
                  </p:ext>
                </p:extLst>
              </p:nvPr>
            </p:nvGraphicFramePr>
            <p:xfrm>
              <a:off x="1756441" y="1530043"/>
              <a:ext cx="4681230" cy="1058301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2340616">
                      <a:extLst>
                        <a:ext uri="{9D8B030D-6E8A-4147-A177-3AD203B41FA5}">
                          <a16:colId xmlns:a16="http://schemas.microsoft.com/office/drawing/2014/main" val="1475877142"/>
                        </a:ext>
                      </a:extLst>
                    </a:gridCol>
                    <a:gridCol w="1050888">
                      <a:extLst>
                        <a:ext uri="{9D8B030D-6E8A-4147-A177-3AD203B41FA5}">
                          <a16:colId xmlns:a16="http://schemas.microsoft.com/office/drawing/2014/main" val="633820544"/>
                        </a:ext>
                      </a:extLst>
                    </a:gridCol>
                    <a:gridCol w="644863">
                      <a:extLst>
                        <a:ext uri="{9D8B030D-6E8A-4147-A177-3AD203B41FA5}">
                          <a16:colId xmlns:a16="http://schemas.microsoft.com/office/drawing/2014/main" val="4228577155"/>
                        </a:ext>
                      </a:extLst>
                    </a:gridCol>
                    <a:gridCol w="644863">
                      <a:extLst>
                        <a:ext uri="{9D8B030D-6E8A-4147-A177-3AD203B41FA5}">
                          <a16:colId xmlns:a16="http://schemas.microsoft.com/office/drawing/2014/main" val="303022095"/>
                        </a:ext>
                      </a:extLst>
                    </a:gridCol>
                  </a:tblGrid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time step,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initial, 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8242465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time (cycles)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85031762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data,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(C/1 (</a:t>
                          </a:r>
                          <a:r>
                            <a:rPr lang="en-US" sz="1800" dirty="0" err="1">
                              <a:effectLst/>
                            </a:rPr>
                            <a:t>Ahr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</a:t>
                          </a:r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63461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C80DF5-8024-496E-9DCB-E0E303EF54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466254"/>
                  </p:ext>
                </p:extLst>
              </p:nvPr>
            </p:nvGraphicFramePr>
            <p:xfrm>
              <a:off x="1756441" y="1530043"/>
              <a:ext cx="4681230" cy="1058301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2340616">
                      <a:extLst>
                        <a:ext uri="{9D8B030D-6E8A-4147-A177-3AD203B41FA5}">
                          <a16:colId xmlns:a16="http://schemas.microsoft.com/office/drawing/2014/main" val="1475877142"/>
                        </a:ext>
                      </a:extLst>
                    </a:gridCol>
                    <a:gridCol w="1050888">
                      <a:extLst>
                        <a:ext uri="{9D8B030D-6E8A-4147-A177-3AD203B41FA5}">
                          <a16:colId xmlns:a16="http://schemas.microsoft.com/office/drawing/2014/main" val="633820544"/>
                        </a:ext>
                      </a:extLst>
                    </a:gridCol>
                    <a:gridCol w="644863">
                      <a:extLst>
                        <a:ext uri="{9D8B030D-6E8A-4147-A177-3AD203B41FA5}">
                          <a16:colId xmlns:a16="http://schemas.microsoft.com/office/drawing/2014/main" val="4228577155"/>
                        </a:ext>
                      </a:extLst>
                    </a:gridCol>
                    <a:gridCol w="644863">
                      <a:extLst>
                        <a:ext uri="{9D8B030D-6E8A-4147-A177-3AD203B41FA5}">
                          <a16:colId xmlns:a16="http://schemas.microsoft.com/office/drawing/2014/main" val="303022095"/>
                        </a:ext>
                      </a:extLst>
                    </a:gridCol>
                  </a:tblGrid>
                  <a:tr h="352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60" t="-25862" r="-100779" b="-2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initial, 1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8242465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time (cycles)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85031762"/>
                      </a:ext>
                    </a:extLst>
                  </a:tr>
                  <a:tr h="352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60" t="-227586" r="-10077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1.00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</a:t>
                          </a:r>
                          <a:endParaRPr lang="en-US" sz="18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</a:t>
                          </a:r>
                          <a:endParaRPr lang="en-US" sz="18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634615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그림 17">
            <a:extLst>
              <a:ext uri="{FF2B5EF4-FFF2-40B4-BE49-F238E27FC236}">
                <a16:creationId xmlns:a16="http://schemas.microsoft.com/office/drawing/2014/main" id="{8DD07BDD-0A04-4659-99BB-C8763310A52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/>
          <a:stretch/>
        </p:blipFill>
        <p:spPr bwMode="auto">
          <a:xfrm>
            <a:off x="896517" y="3336566"/>
            <a:ext cx="7672296" cy="937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A9AB4-F628-47C3-AE88-2341C5937297}"/>
              </a:ext>
            </a:extLst>
          </p:cNvPr>
          <p:cNvSpPr txBox="1"/>
          <p:nvPr/>
        </p:nvSpPr>
        <p:spPr>
          <a:xfrm>
            <a:off x="724176" y="4369475"/>
            <a:ext cx="82677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k=1; ns=10;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b(k,:)=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(0,0.005,ns,1);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z(k,:)=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(0.9,1.1,ns,1);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figure; subplot(1,2,1);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plot(b(k,:),zeros(1,ns),'ok');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('b (parameter)')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subplot(1,2,2);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plot(z(k,:),zeros(1,ns),'ok');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('z (degradation)')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43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9E87E91-F629-4902-81AA-E2B1ADC103B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 Prediction</a:t>
                </a:r>
              </a:p>
              <a:p>
                <a:pPr lvl="1"/>
                <a:r>
                  <a:rPr lang="en-US" dirty="0"/>
                  <a:t>Same parameter, propagating model prediction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9E87E91-F629-4902-81AA-E2B1ADC10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FA414D7-195F-4E48-B139-7BC009CF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PF of Battery Degradation with 10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16B82D-03F9-41E7-A1B4-1897A0D40C84}"/>
                  </a:ext>
                </a:extLst>
              </p:cNvPr>
              <p:cNvSpPr txBox="1"/>
              <p:nvPr/>
            </p:nvSpPr>
            <p:spPr>
              <a:xfrm>
                <a:off x="2809567" y="2009467"/>
                <a:ext cx="32884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16B82D-03F9-41E7-A1B4-1897A0D40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567" y="2009467"/>
                <a:ext cx="3288401" cy="276999"/>
              </a:xfrm>
              <a:prstGeom prst="rect">
                <a:avLst/>
              </a:prstGeom>
              <a:blipFill>
                <a:blip r:embed="rId3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22">
            <a:extLst>
              <a:ext uri="{FF2B5EF4-FFF2-40B4-BE49-F238E27FC236}">
                <a16:creationId xmlns:a16="http://schemas.microsoft.com/office/drawing/2014/main" id="{C57BECDB-CA6A-402E-A958-20D7D3B6557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/>
          <a:stretch/>
        </p:blipFill>
        <p:spPr bwMode="auto">
          <a:xfrm>
            <a:off x="889215" y="2460391"/>
            <a:ext cx="7627979" cy="928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4EE78E-D19A-450D-9B19-F690F1BCFEA2}"/>
              </a:ext>
            </a:extLst>
          </p:cNvPr>
          <p:cNvSpPr txBox="1"/>
          <p:nvPr/>
        </p:nvSpPr>
        <p:spPr>
          <a:xfrm>
            <a:off x="857316" y="3429000"/>
            <a:ext cx="7192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k=2; dt=5;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b(k,:)=b(k-1,:);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z(k,:)=exp(-b(k,:).*dt).*z(k-1,:);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for figure plot, use the same code given in k=1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23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7362BC-3324-4619-BD24-70C409FDA9F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 Update</a:t>
                </a:r>
              </a:p>
              <a:p>
                <a:pPr lvl="1"/>
                <a:r>
                  <a:rPr lang="en-US" dirty="0"/>
                  <a:t>Calculate likelihood</a:t>
                </a:r>
              </a:p>
              <a:p>
                <a:pPr lvl="1"/>
                <a:r>
                  <a:rPr lang="en-US" dirty="0"/>
                  <a:t>Weights are normalized (sum = 1)</a:t>
                </a:r>
              </a:p>
              <a:p>
                <a:pPr lvl="1"/>
                <a:r>
                  <a:rPr lang="en-US" dirty="0"/>
                  <a:t>Scaled weights = weights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: weights are the number of samples to be duplicated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7362BC-3324-4619-BD24-70C409FDA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3C56D25-D4CD-474F-A34A-5AE6EC34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PF of Battery Degradation with 10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3FC446-5FA8-4A21-9E3A-FD9A32805878}"/>
                  </a:ext>
                </a:extLst>
              </p:cNvPr>
              <p:cNvSpPr txBox="1"/>
              <p:nvPr/>
            </p:nvSpPr>
            <p:spPr>
              <a:xfrm>
                <a:off x="3089785" y="1345790"/>
                <a:ext cx="5319020" cy="681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=1,⋯,10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3FC446-5FA8-4A21-9E3A-FD9A3280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785" y="1345790"/>
                <a:ext cx="5319020" cy="681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102">
            <a:extLst>
              <a:ext uri="{FF2B5EF4-FFF2-40B4-BE49-F238E27FC236}">
                <a16:creationId xmlns:a16="http://schemas.microsoft.com/office/drawing/2014/main" id="{D73D5BFF-DCF4-4618-B224-1D1D6BA713B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/>
          <a:stretch/>
        </p:blipFill>
        <p:spPr bwMode="auto">
          <a:xfrm>
            <a:off x="1183465" y="2991433"/>
            <a:ext cx="6527483" cy="1625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6DC04-33A9-41D0-8F3E-E3826732D5CF}"/>
              </a:ext>
            </a:extLst>
          </p:cNvPr>
          <p:cNvSpPr txBox="1"/>
          <p:nvPr/>
        </p:nvSpPr>
        <p:spPr>
          <a:xfrm>
            <a:off x="1129480" y="4708686"/>
            <a:ext cx="7709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normpdf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(y(k,:),z(k,:),0.02);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weigh=round(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/sum(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)*ns);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figure; subplot(1,2,1); stem(b(k,:),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weigh,'r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('b (parameter)');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('Weight')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subplot(1,2,2); stem(z(k,:),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weigh,'r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('z (degradation)');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ylabel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('Weight')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10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2185566-D9D8-4E50-96C0-D2346B4A4C5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 Resampling</a:t>
                </a:r>
              </a:p>
              <a:p>
                <a:pPr lvl="1"/>
                <a:r>
                  <a:rPr lang="en-US" dirty="0"/>
                  <a:t>Inverse CDF can be used</a:t>
                </a:r>
              </a:p>
              <a:p>
                <a:pPr lvl="1"/>
                <a:r>
                  <a:rPr lang="en-US" dirty="0"/>
                  <a:t>We will simply remove samples with zero weights, other samples are duplicated as many as the weight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2185566-D9D8-4E50-96C0-D2346B4A4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E5CEFC-67C0-4A20-87A4-D5C869E4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PF of Battery Degradation with 10 Samples</a:t>
            </a:r>
          </a:p>
        </p:txBody>
      </p:sp>
      <p:pic>
        <p:nvPicPr>
          <p:cNvPr id="4" name="그림 4104">
            <a:extLst>
              <a:ext uri="{FF2B5EF4-FFF2-40B4-BE49-F238E27FC236}">
                <a16:creationId xmlns:a16="http://schemas.microsoft.com/office/drawing/2014/main" id="{E53AD82F-CAC3-4AE8-966E-D28030B35FE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/>
          <a:stretch/>
        </p:blipFill>
        <p:spPr bwMode="auto">
          <a:xfrm>
            <a:off x="870656" y="2778585"/>
            <a:ext cx="7856243" cy="955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8D867-4E72-4430-A12F-0518D38FF9A3}"/>
              </a:ext>
            </a:extLst>
          </p:cNvPr>
          <p:cNvSpPr txBox="1"/>
          <p:nvPr/>
        </p:nvSpPr>
        <p:spPr>
          <a:xfrm>
            <a:off x="634180" y="4189710"/>
            <a:ext cx="80083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=[b(k,:); z(k,:)];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=find(weigh&gt;0); ns0=1;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=1:length(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ns1=sum(weigh(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(1:i)));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b(k,ns0:ns1)=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(1,loca(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))*ones(1,weigh(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z(k,ns0:ns1)=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(2,loca(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))*ones(1,weigh(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ns0=ns1+1;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5891F3B-0BD9-48D0-A664-7795450E8D51}"/>
              </a:ext>
            </a:extLst>
          </p:cNvPr>
          <p:cNvSpPr/>
          <p:nvPr/>
        </p:nvSpPr>
        <p:spPr>
          <a:xfrm>
            <a:off x="2669458" y="3237271"/>
            <a:ext cx="457200" cy="752168"/>
          </a:xfrm>
          <a:custGeom>
            <a:avLst/>
            <a:gdLst>
              <a:gd name="connsiteX0" fmla="*/ 0 w 457200"/>
              <a:gd name="connsiteY0" fmla="*/ 0 h 752168"/>
              <a:gd name="connsiteX1" fmla="*/ 0 w 457200"/>
              <a:gd name="connsiteY1" fmla="*/ 752168 h 752168"/>
              <a:gd name="connsiteX2" fmla="*/ 457200 w 457200"/>
              <a:gd name="connsiteY2" fmla="*/ 752168 h 7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752168">
                <a:moveTo>
                  <a:pt x="0" y="0"/>
                </a:moveTo>
                <a:lnTo>
                  <a:pt x="0" y="752168"/>
                </a:lnTo>
                <a:lnTo>
                  <a:pt x="457200" y="752168"/>
                </a:lnTo>
              </a:path>
            </a:pathLst>
          </a:custGeom>
          <a:noFill/>
          <a:ln w="3492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B87AD-DCC7-420D-909A-C60D61B50AEF}"/>
              </a:ext>
            </a:extLst>
          </p:cNvPr>
          <p:cNvSpPr txBox="1"/>
          <p:nvPr/>
        </p:nvSpPr>
        <p:spPr>
          <a:xfrm>
            <a:off x="3244645" y="3908323"/>
            <a:ext cx="51809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Several samples are overlapped: </a:t>
            </a:r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depletion</a:t>
            </a:r>
          </a:p>
        </p:txBody>
      </p:sp>
    </p:spTree>
    <p:extLst>
      <p:ext uri="{BB962C8B-B14F-4D97-AF65-F5344CB8AC3E}">
        <p14:creationId xmlns:p14="http://schemas.microsoft.com/office/powerpoint/2010/main" val="2560408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4CCB485-A769-49F0-A20A-9FE2130BEB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: Prediction, Update, and Resampling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4CCB485-A769-49F0-A20A-9FE2130BE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474B095-C5A9-4F43-A5B8-BE654540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PF of Battery Degradation with 10 Samples</a:t>
            </a:r>
          </a:p>
        </p:txBody>
      </p:sp>
      <p:pic>
        <p:nvPicPr>
          <p:cNvPr id="4" name="그림 4105">
            <a:extLst>
              <a:ext uri="{FF2B5EF4-FFF2-40B4-BE49-F238E27FC236}">
                <a16:creationId xmlns:a16="http://schemas.microsoft.com/office/drawing/2014/main" id="{9566EB8F-D18A-437C-9D02-FA37351C3D2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/>
          <a:stretch/>
        </p:blipFill>
        <p:spPr bwMode="auto">
          <a:xfrm>
            <a:off x="608995" y="1596257"/>
            <a:ext cx="7964526" cy="969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그림 4108">
            <a:extLst>
              <a:ext uri="{FF2B5EF4-FFF2-40B4-BE49-F238E27FC236}">
                <a16:creationId xmlns:a16="http://schemas.microsoft.com/office/drawing/2014/main" id="{8EAF441C-924E-4D8D-B226-CE12BDE82B2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/>
          <a:stretch/>
        </p:blipFill>
        <p:spPr bwMode="auto">
          <a:xfrm>
            <a:off x="553309" y="2794727"/>
            <a:ext cx="7543555" cy="186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그림 4109">
            <a:extLst>
              <a:ext uri="{FF2B5EF4-FFF2-40B4-BE49-F238E27FC236}">
                <a16:creationId xmlns:a16="http://schemas.microsoft.com/office/drawing/2014/main" id="{0B8F707C-39A1-48FF-9A44-B1B3B1BC8ED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/>
          <a:stretch/>
        </p:blipFill>
        <p:spPr bwMode="auto">
          <a:xfrm>
            <a:off x="726983" y="5222875"/>
            <a:ext cx="7964526" cy="969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150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864E4D5-2507-43E7-AED9-23A9C0AAEE0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Future degradation prediction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Model parameters are not updated anymore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degradation state is continuously propagated until reaching the threshold</a:t>
                </a:r>
              </a:p>
              <a:p>
                <a:r>
                  <a:rPr lang="en-US" dirty="0"/>
                  <a:t>Ex) In the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=0.85,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−0.004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×5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×0.85=0.83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−0.004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×5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×0.83=0.81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−0.004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×5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×0.71=0.70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predicted RUL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×10=50</m:t>
                    </m:r>
                  </m:oMath>
                </a14:m>
                <a:r>
                  <a:rPr lang="en-US" dirty="0"/>
                  <a:t>cycles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864E4D5-2507-43E7-AED9-23A9C0AAE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C81AD4-EF2B-471B-AA5D-51F14196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PF of Battery Degradation with 10 Samples</a:t>
            </a:r>
          </a:p>
        </p:txBody>
      </p:sp>
    </p:spTree>
    <p:extLst>
      <p:ext uri="{BB962C8B-B14F-4D97-AF65-F5344CB8AC3E}">
        <p14:creationId xmlns:p14="http://schemas.microsoft.com/office/powerpoint/2010/main" val="293150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9D4129-BD0E-4214-A454-4F4E51833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a-DK" dirty="0"/>
              <a:t>N=0:100:4000;sig=70;a0=0.001; m=3.6:0.1:4.2; C=5E-10; figure; hold on;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dirty="0"/>
              <a:t>for i=1:7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dirty="0"/>
              <a:t> a(i,:)=(N.*C*(1-m(i)/2)*(sig*sqrt(pi))^m(i)+a0^(1-m(i)/2)).^(2/(2-m(i)));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dirty="0"/>
              <a:t> plot(N,a(i,:));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dirty="0"/>
              <a:t>end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5D45C-AE16-4191-83D7-7431E9E7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Model Parameter Uncertainty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8C20B5-B770-4C86-AF24-D191EEE7AA21}"/>
              </a:ext>
            </a:extLst>
          </p:cNvPr>
          <p:cNvGrpSpPr/>
          <p:nvPr/>
        </p:nvGrpSpPr>
        <p:grpSpPr>
          <a:xfrm>
            <a:off x="2118852" y="2306894"/>
            <a:ext cx="5501062" cy="4093906"/>
            <a:chOff x="2118852" y="2306894"/>
            <a:chExt cx="5501062" cy="40939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FDABC8-4974-4101-A045-640EC695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8852" y="2306894"/>
              <a:ext cx="5334000" cy="4000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FE04DE-CA92-4EDC-8321-F6BCFBC7B6A3}"/>
                </a:ext>
              </a:extLst>
            </p:cNvPr>
            <p:cNvSpPr txBox="1"/>
            <p:nvPr/>
          </p:nvSpPr>
          <p:spPr>
            <a:xfrm>
              <a:off x="5042720" y="6123801"/>
              <a:ext cx="16671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9A12BD-60FC-4D15-AC0D-FF02A2ABCA15}"/>
                    </a:ext>
                  </a:extLst>
                </p:cNvPr>
                <p:cNvSpPr txBox="1"/>
                <p:nvPr/>
              </p:nvSpPr>
              <p:spPr>
                <a:xfrm>
                  <a:off x="2208571" y="3798472"/>
                  <a:ext cx="3324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9A12BD-60FC-4D15-AC0D-FF02A2ABCA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571" y="3798472"/>
                  <a:ext cx="33246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9091" r="-3636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6B21A3-34F9-4358-A8D4-30F9F04F5DA4}"/>
                </a:ext>
              </a:extLst>
            </p:cNvPr>
            <p:cNvSpPr txBox="1"/>
            <p:nvPr/>
          </p:nvSpPr>
          <p:spPr>
            <a:xfrm>
              <a:off x="6972301" y="5118453"/>
              <a:ext cx="6476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m=3.6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697766-C4F3-4219-AF9D-CFC3913ED06D}"/>
                </a:ext>
              </a:extLst>
            </p:cNvPr>
            <p:cNvSpPr txBox="1"/>
            <p:nvPr/>
          </p:nvSpPr>
          <p:spPr>
            <a:xfrm>
              <a:off x="6972301" y="2659455"/>
              <a:ext cx="6476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m=4.2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622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6A83A-F221-489E-AB80-BBB81E33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(PF) Matlab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9D353-D7CD-4C22-918A-915D3C578509}"/>
              </a:ext>
            </a:extLst>
          </p:cNvPr>
          <p:cNvSpPr txBox="1"/>
          <p:nvPr/>
        </p:nvSpPr>
        <p:spPr>
          <a:xfrm>
            <a:off x="302342" y="945149"/>
            <a:ext cx="87162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]=PF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clear 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 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np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 PROBLEM DEFINITION 1 (Required Variables) ==============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work results are saved by 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degradation unit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'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time unit (Cycles, Weeks, etc.)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time=[ ]';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time at both measurement and prediction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dt= ;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time interval for degradation propagation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y=[ ]';   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%[nyx1]: measured data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;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threshold (critical value)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%[npx1]: parameters' name to be estimated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%[npx2]: prob. parameters of 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init.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/prior 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dist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 ];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%[npx1]: true values of parameters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;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significance level for C.I. and P.I.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ns= ;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number of particles/samples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89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902FBE-0818-4CC3-8B33-DB68FB92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D1998-6EE1-4E41-A592-83BDD21675C9}"/>
              </a:ext>
            </a:extLst>
          </p:cNvPr>
          <p:cNvSpPr txBox="1"/>
          <p:nvPr/>
        </p:nvSpPr>
        <p:spPr>
          <a:xfrm>
            <a:off x="430161" y="809446"/>
            <a:ext cx="8534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PROGNOSIS using PF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=length(y);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np=size(ParamName,1);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j=1:np;                  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Initial Distribution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</a:t>
            </a: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(j,:,1)=</a:t>
            </a:r>
            <a:r>
              <a:rPr lang="es-E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unifrnd</a:t>
            </a: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s-E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(j,1),</a:t>
            </a:r>
            <a:r>
              <a:rPr lang="es-E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s-E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(j,2),1,ns);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k=2:length(time); 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Update Process or Prognosis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=param(:,:,k-1);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step1. prediction (prior)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=(time(k)-time(k-1))/dt;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k0=1:nk;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(np,:)=MODEL(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paramPredi,dt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indent="5715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k&lt;=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(Update Process)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step2. update (likelihood)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normpdf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(y(k),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(np,:),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(np-1,:));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cdf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cumsum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)./sum(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step3. resampling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=1:ns;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u=rand;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=find(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cdf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&gt;=u,1); param(:,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i,k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else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(Prognosis)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param(:,:,k)=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=param(1:np-1,:,ny);      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Final Sampling Results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paramRearr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=permute(param,[3 2 1]);  </a:t>
            </a:r>
            <a:r>
              <a:rPr lang="en-US" sz="14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Degradation Prediction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paramRearr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(:,:,np);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normrnd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,:),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paramRearr</a:t>
            </a:r>
            <a:r>
              <a:rPr 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(ny:end,:,np-1));</a:t>
            </a:r>
            <a:endParaRPr lang="en-US" sz="14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4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BBAE6-3721-48DF-8AD8-719B3B1F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7DFAE-46E0-4B3E-ADCC-3F7D487AD35B}"/>
              </a:ext>
            </a:extLst>
          </p:cNvPr>
          <p:cNvSpPr txBox="1"/>
          <p:nvPr/>
        </p:nvSpPr>
        <p:spPr>
          <a:xfrm>
            <a:off x="309715" y="846076"/>
            <a:ext cx="87015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POST-PROCESSING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=[];                            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True Degradation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~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isempty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k=1;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degraTrue0(1)=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(np);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(1)=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k0=2:max(time)/dt+1;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degraTrue0(k0,1)=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MODEL([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(1:np-1); degraTrue0(k0-1)],dt);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=find((k0-1)*dt==time,1);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~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isempty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k=k+1;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(k)=degraTrue0(k0);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rul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=POST(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thetaHat,degraPredi,degraTrue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RUL &amp; Result </a:t>
            </a:r>
            <a:r>
              <a:rPr lang="en-US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Disp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Name=[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 at 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num2str(time(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'.mat'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]; save(Name);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z1=MODEL(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param,dt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global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np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j=1:np; eval([</a:t>
            </a:r>
            <a:r>
              <a:rPr lang="en-US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(j,:) </a:t>
            </a:r>
            <a:r>
              <a:rPr lang="en-US" dirty="0">
                <a:solidFill>
                  <a:srgbClr val="A020F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'=param(j,:);'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]); </a:t>
            </a: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 PROBLEM DEFINITION 2 (model equation) ===============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%===========================================================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02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A9AAA1-90B3-4534-B97D-734F69572366}"/>
              </a:ext>
            </a:extLst>
          </p:cNvPr>
          <p:cNvGrpSpPr/>
          <p:nvPr/>
        </p:nvGrpSpPr>
        <p:grpSpPr>
          <a:xfrm>
            <a:off x="4992329" y="3292111"/>
            <a:ext cx="3066436" cy="553998"/>
            <a:chOff x="4992329" y="3292111"/>
            <a:chExt cx="3066436" cy="55399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F2F694-3600-4AFA-A1AE-FE9371902190}"/>
                </a:ext>
              </a:extLst>
            </p:cNvPr>
            <p:cNvSpPr/>
            <p:nvPr/>
          </p:nvSpPr>
          <p:spPr>
            <a:xfrm>
              <a:off x="4992329" y="3333135"/>
              <a:ext cx="744794" cy="479323"/>
            </a:xfrm>
            <a:prstGeom prst="roundRect">
              <a:avLst/>
            </a:prstGeom>
            <a:solidFill>
              <a:srgbClr val="FFFF00"/>
            </a:solidFill>
            <a:ln w="349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D91C57-4D37-4ADA-9AF1-C3534DEE05B4}"/>
                </a:ext>
              </a:extLst>
            </p:cNvPr>
            <p:cNvSpPr/>
            <p:nvPr/>
          </p:nvSpPr>
          <p:spPr>
            <a:xfrm>
              <a:off x="5751871" y="3569110"/>
              <a:ext cx="449826" cy="0"/>
            </a:xfrm>
            <a:custGeom>
              <a:avLst/>
              <a:gdLst>
                <a:gd name="connsiteX0" fmla="*/ 0 w 449826"/>
                <a:gd name="connsiteY0" fmla="*/ 0 h 0"/>
                <a:gd name="connsiteX1" fmla="*/ 449826 w 44982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>
                  <a:moveTo>
                    <a:pt x="0" y="0"/>
                  </a:moveTo>
                  <a:lnTo>
                    <a:pt x="449826" y="0"/>
                  </a:lnTo>
                </a:path>
              </a:pathLst>
            </a:custGeom>
            <a:noFill/>
            <a:ln w="3492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F89BAB-BD47-4DB2-B057-FC65B4722BA8}"/>
                </a:ext>
              </a:extLst>
            </p:cNvPr>
            <p:cNvSpPr txBox="1"/>
            <p:nvPr/>
          </p:nvSpPr>
          <p:spPr>
            <a:xfrm>
              <a:off x="6263402" y="3292111"/>
              <a:ext cx="179536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No uncertainty in </a:t>
              </a:r>
              <a:b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initial prediction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2CE1C0A-BDB1-4B9A-873A-8D7E8AE3EB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Problem definition (lines 5-16)</a:t>
                </a:r>
              </a:p>
              <a:p>
                <a:pPr lvl="1"/>
                <a:r>
                  <a:rPr lang="en-US" dirty="0"/>
                  <a:t>For simplicity, we assume constant time interval: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(can be varied)</a:t>
                </a:r>
              </a:p>
              <a:p>
                <a:pPr lvl="1"/>
                <a:r>
                  <a:rPr lang="en-US" dirty="0"/>
                  <a:t>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can improve integration accuracy (forward Euler method)</a:t>
                </a:r>
              </a:p>
              <a:p>
                <a:pPr lvl="1"/>
                <a:r>
                  <a:rPr lang="en-US" dirty="0"/>
                  <a:t>In PF, the degradation state is the last parameter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Degradation model (line 64)</a:t>
                </a:r>
              </a:p>
              <a:p>
                <a:pPr lvl="1"/>
                <a:r>
                  <a:rPr lang="en-US" dirty="0"/>
                  <a:t>Degradation model is given in the form of transition function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2CE1C0A-BDB1-4B9A-873A-8D7E8AE3E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ECCCF0B-1B41-45B9-96BF-DB23194B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Implementation for Battery Prognostics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17556-6F02-4D16-9060-1023E06E39A2}"/>
              </a:ext>
            </a:extLst>
          </p:cNvPr>
          <p:cNvSpPr txBox="1"/>
          <p:nvPr/>
        </p:nvSpPr>
        <p:spPr>
          <a:xfrm>
            <a:off x="870155" y="2828835"/>
            <a:ext cx="5947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dt=5;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=['b'; 's'; 'z'];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=[0 0.02; 1e-5 0.1; 1 1];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=[0.003; 0.02; 1];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FC376F-0A13-4FCF-9025-906089A7A866}"/>
              </a:ext>
            </a:extLst>
          </p:cNvPr>
          <p:cNvSpPr txBox="1"/>
          <p:nvPr/>
        </p:nvSpPr>
        <p:spPr>
          <a:xfrm>
            <a:off x="991829" y="5201539"/>
            <a:ext cx="4579374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z1=exp(-b.*dt).*z;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073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966601B-5650-4E9F-A341-52838B473EE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Calling PF</a:t>
                </a:r>
              </a:p>
              <a:p>
                <a:pPr lvl="1"/>
                <a:r>
                  <a:rPr lang="en-US" dirty="0"/>
                  <a:t>Similar to BM, PF returns samples of model parameters and RULs</a:t>
                </a:r>
              </a:p>
              <a:p>
                <a:r>
                  <a:rPr lang="en-US" dirty="0"/>
                  <a:t>Model definition</a:t>
                </a:r>
              </a:p>
              <a:p>
                <a:pPr lvl="1"/>
                <a:r>
                  <a:rPr lang="en-US" dirty="0"/>
                  <a:t>Same as NLS</a:t>
                </a:r>
              </a:p>
              <a:p>
                <a:r>
                  <a:rPr lang="en-US" dirty="0"/>
                  <a:t>Initial stage</a:t>
                </a:r>
              </a:p>
              <a:p>
                <a:pPr lvl="1"/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en-US" dirty="0"/>
                  <a:t> samples of parameters and degradation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Note: no uncertainty for the initial degradation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966601B-5650-4E9F-A341-52838B473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18006C9-6005-431E-8307-28B5337E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Implementation for Battery Prognostics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E875E-909F-443A-A89B-A4A1E03B21AB}"/>
              </a:ext>
            </a:extLst>
          </p:cNvPr>
          <p:cNvSpPr txBox="1"/>
          <p:nvPr/>
        </p:nvSpPr>
        <p:spPr>
          <a:xfrm>
            <a:off x="2068461" y="1212100"/>
            <a:ext cx="4579374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]=PF;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64BBA-C38C-44C1-8072-DEC890658731}"/>
              </a:ext>
            </a:extLst>
          </p:cNvPr>
          <p:cNvSpPr txBox="1"/>
          <p:nvPr/>
        </p:nvSpPr>
        <p:spPr>
          <a:xfrm>
            <a:off x="363793" y="3866533"/>
            <a:ext cx="861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j=1:np;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Initial Distribution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(j,:,1)=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unifrnd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(j,1),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(j,2),1,ns);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27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F05062D-6085-4447-8926-0CE336B3128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Step 1: Prediction (prior)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No change in model parameters (same values from the previous time)</a:t>
                </a:r>
              </a:p>
              <a:p>
                <a:pPr lvl="1"/>
                <a:r>
                  <a:rPr lang="en-US" dirty="0"/>
                  <a:t>Propagate degradation using the model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multiple steps are used to integration the degradation</a:t>
                </a:r>
              </a:p>
              <a:p>
                <a:r>
                  <a:rPr lang="en-US" dirty="0"/>
                  <a:t>Step 2: Update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Based on every sample of degradation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F05062D-6085-4447-8926-0CE336B31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A8B1172-F230-4C5C-BBC9-D383B7FA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Implementation for Battery Prognostics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35EC8-9A93-4E01-A29D-E21796294141}"/>
              </a:ext>
            </a:extLst>
          </p:cNvPr>
          <p:cNvSpPr txBox="1"/>
          <p:nvPr/>
        </p:nvSpPr>
        <p:spPr>
          <a:xfrm>
            <a:off x="444910" y="1567360"/>
            <a:ext cx="7991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step1. prediction (prior)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=param(:,:,k-1);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=(time(k)-time(k-1))/dt;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k0=1:nk;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(np,:)=MODEL(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paramPredi,dt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E834F-2B00-4E73-819A-8722A24F2E74}"/>
              </a:ext>
            </a:extLst>
          </p:cNvPr>
          <p:cNvSpPr txBox="1"/>
          <p:nvPr/>
        </p:nvSpPr>
        <p:spPr>
          <a:xfrm>
            <a:off x="444910" y="4612905"/>
            <a:ext cx="8463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k&lt;=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(Update Process)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step2. update (likelihood)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normpdf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(y(k),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(np,:),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(np-1,:));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55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EE1083C-A9AD-4ABF-99D6-A4EBB4AB063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Step 3: Resampling</a:t>
                </a:r>
              </a:p>
              <a:p>
                <a:pPr lvl="1"/>
                <a:r>
                  <a:rPr lang="en-US" dirty="0" err="1"/>
                  <a:t>cdf</a:t>
                </a:r>
                <a:r>
                  <a:rPr lang="en-US" dirty="0"/>
                  <a:t>: cumulative CDF of likelihood samples</a:t>
                </a:r>
              </a:p>
              <a:p>
                <a:pPr lvl="1"/>
                <a:r>
                  <a:rPr lang="en-US" dirty="0"/>
                  <a:t>Using a random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, find the new sample location that corresponds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𝑐𝑑𝑓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approximately</a:t>
                </a:r>
              </a:p>
              <a:p>
                <a:pPr lvl="1"/>
                <a:r>
                  <a:rPr lang="en-US" dirty="0"/>
                  <a:t>a sample with a large likelihood (weight) has more probability to be duplicated, while a sample with a small likelihood may not be reproduced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EE1083C-A9AD-4ABF-99D6-A4EBB4AB0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9FA9BB3-E269-41DC-88D2-158566C3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Implementation for Battery Prognostics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5D077-91CA-4B78-9FD1-C9CCA3E49A81}"/>
              </a:ext>
            </a:extLst>
          </p:cNvPr>
          <p:cNvSpPr txBox="1"/>
          <p:nvPr/>
        </p:nvSpPr>
        <p:spPr>
          <a:xfrm>
            <a:off x="1371599" y="3346321"/>
            <a:ext cx="55748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step3. resampling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cdf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cumsum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)./sum(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=1:ns;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u=rand;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=find(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cdf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&gt;=u,1);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param(:,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i,k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else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(Prognosis)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param(:,:,k)=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635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12581-9770-470B-BE24-066ED31B5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Post-processing</a:t>
            </a:r>
          </a:p>
          <a:p>
            <a:pPr lvl="1"/>
            <a:r>
              <a:rPr lang="en-US" dirty="0"/>
              <a:t>Basically identical to NLS and BM</a:t>
            </a:r>
          </a:p>
          <a:p>
            <a:pPr lvl="1"/>
            <a:r>
              <a:rPr lang="en-US" dirty="0"/>
              <a:t>Since degradation is a part of param, rearrange </a:t>
            </a:r>
            <a:r>
              <a:rPr lang="en-US" dirty="0" err="1"/>
              <a:t>arrayes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9D29A-11CA-4BDF-821E-94C12E17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Implementation for Battery Prognostics</a:t>
            </a:r>
          </a:p>
        </p:txBody>
      </p:sp>
      <p:pic>
        <p:nvPicPr>
          <p:cNvPr id="4" name="그림 4096">
            <a:extLst>
              <a:ext uri="{FF2B5EF4-FFF2-40B4-BE49-F238E27FC236}">
                <a16:creationId xmlns:a16="http://schemas.microsoft.com/office/drawing/2014/main" id="{2AA43B9B-2DE9-428E-A0DA-2699CB3BA5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6" y="4333097"/>
            <a:ext cx="3305308" cy="17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31">
            <a:extLst>
              <a:ext uri="{FF2B5EF4-FFF2-40B4-BE49-F238E27FC236}">
                <a16:creationId xmlns:a16="http://schemas.microsoft.com/office/drawing/2014/main" id="{83174AAB-3C84-45CF-8B83-7A611DD86B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24" y="4225953"/>
            <a:ext cx="3047888" cy="228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4097">
            <a:extLst>
              <a:ext uri="{FF2B5EF4-FFF2-40B4-BE49-F238E27FC236}">
                <a16:creationId xmlns:a16="http://schemas.microsoft.com/office/drawing/2014/main" id="{99BE3914-0F8F-426E-A6D9-66D279461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42" y="4225953"/>
            <a:ext cx="2856159" cy="21410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16770A-BDED-440C-9C8E-980B459D5D74}"/>
              </a:ext>
            </a:extLst>
          </p:cNvPr>
          <p:cNvSpPr txBox="1"/>
          <p:nvPr/>
        </p:nvSpPr>
        <p:spPr>
          <a:xfrm>
            <a:off x="204020" y="2617709"/>
            <a:ext cx="853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=param(1:np-1,:,ny);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Final Sampling Results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paramRearr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=permute(param,[3 2 1]);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%% Degradation Prediction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paramRearr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(:,:,np);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,:),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paramRearr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(ny:end,:,np-1));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4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9896A-529B-49C0-A14A-AAE1A6D31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Practical Application of Physics-based Prognostics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7A09B5-8089-4F4A-ADD2-2CC0BC0A1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9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C2FE825-C007-4282-862D-69898A76E1F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Paris crack growth model:</a:t>
                </a:r>
              </a:p>
              <a:p>
                <a:pPr lvl="1"/>
                <a:r>
                  <a:rPr lang="en-US" dirty="0"/>
                  <a:t>NLS and BM require the degradation model as a function of time/cycle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PF requires the model as a transition function (incremental form)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cycles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C2FE825-C007-4282-862D-69898A76E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08ABC4-31BA-4B7F-8BB7-5C515B89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 Growth Model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D1BDA4-8DCC-4615-87EE-AB3522068E0B}"/>
                  </a:ext>
                </a:extLst>
              </p:cNvPr>
              <p:cNvSpPr txBox="1"/>
              <p:nvPr/>
            </p:nvSpPr>
            <p:spPr>
              <a:xfrm>
                <a:off x="1612491" y="1897622"/>
                <a:ext cx="4341766" cy="769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D1BDA4-8DCC-4615-87EE-AB3522068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91" y="1897622"/>
                <a:ext cx="4341766" cy="769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7B983-643A-4907-8A43-7717F1652127}"/>
                  </a:ext>
                </a:extLst>
              </p:cNvPr>
              <p:cNvSpPr txBox="1"/>
              <p:nvPr/>
            </p:nvSpPr>
            <p:spPr>
              <a:xfrm>
                <a:off x="1703439" y="3429000"/>
                <a:ext cx="3203441" cy="2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7B983-643A-4907-8A43-7717F1652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39" y="3429000"/>
                <a:ext cx="3203441" cy="278025"/>
              </a:xfrm>
              <a:prstGeom prst="rect">
                <a:avLst/>
              </a:prstGeom>
              <a:blipFill>
                <a:blip r:embed="rId4"/>
                <a:stretch>
                  <a:fillRect l="-38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01F4E65-6EA9-4FEE-9CE4-31277B0B9E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523595"/>
                  </p:ext>
                </p:extLst>
              </p:nvPr>
            </p:nvGraphicFramePr>
            <p:xfrm>
              <a:off x="449826" y="4567842"/>
              <a:ext cx="8389375" cy="1744466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479808">
                      <a:extLst>
                        <a:ext uri="{9D8B030D-6E8A-4147-A177-3AD203B41FA5}">
                          <a16:colId xmlns:a16="http://schemas.microsoft.com/office/drawing/2014/main" val="1976189975"/>
                        </a:ext>
                      </a:extLst>
                    </a:gridCol>
                    <a:gridCol w="862589">
                      <a:extLst>
                        <a:ext uri="{9D8B030D-6E8A-4147-A177-3AD203B41FA5}">
                          <a16:colId xmlns:a16="http://schemas.microsoft.com/office/drawing/2014/main" val="3259562862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2741025685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3060910149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122174130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2713716941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3165568717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2317407382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4236043184"/>
                        </a:ext>
                      </a:extLst>
                    </a:gridCol>
                  </a:tblGrid>
                  <a:tr h="29701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time step,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initial, 1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05179470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 (cycles)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4122541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crack size (m)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0.0100 </a:t>
                          </a:r>
                          <a:endParaRPr lang="en-US" sz="16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0.0109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0.0101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0.0107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0.0110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0.0123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0.0099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0.0113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41796870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time step,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15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16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59178181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 (cycles)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1500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864920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crack size (m)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0.0132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0.0138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0.0148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0.0156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0.0155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0.0141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0.0169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0.0168 </a:t>
                          </a:r>
                          <a:endParaRPr lang="en-US" sz="16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522624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01F4E65-6EA9-4FEE-9CE4-31277B0B9E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523595"/>
                  </p:ext>
                </p:extLst>
              </p:nvPr>
            </p:nvGraphicFramePr>
            <p:xfrm>
              <a:off x="449826" y="4567842"/>
              <a:ext cx="8389375" cy="1744466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479808">
                      <a:extLst>
                        <a:ext uri="{9D8B030D-6E8A-4147-A177-3AD203B41FA5}">
                          <a16:colId xmlns:a16="http://schemas.microsoft.com/office/drawing/2014/main" val="1976189975"/>
                        </a:ext>
                      </a:extLst>
                    </a:gridCol>
                    <a:gridCol w="862589">
                      <a:extLst>
                        <a:ext uri="{9D8B030D-6E8A-4147-A177-3AD203B41FA5}">
                          <a16:colId xmlns:a16="http://schemas.microsoft.com/office/drawing/2014/main" val="3259562862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2741025685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3060910149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122174130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2713716941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3165568717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2317407382"/>
                        </a:ext>
                      </a:extLst>
                    </a:gridCol>
                    <a:gridCol w="863854">
                      <a:extLst>
                        <a:ext uri="{9D8B030D-6E8A-4147-A177-3AD203B41FA5}">
                          <a16:colId xmlns:a16="http://schemas.microsoft.com/office/drawing/2014/main" val="4236043184"/>
                        </a:ext>
                      </a:extLst>
                    </a:gridCol>
                  </a:tblGrid>
                  <a:tr h="2970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412" t="-26531" r="-468724" b="-5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initial, 1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05179470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 (cycles)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4122541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crack size (m)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0.0100 </a:t>
                          </a:r>
                          <a:endParaRPr lang="en-US" sz="16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0.0109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0.0101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0.0107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0.0110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0.0123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0.0099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0.0113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41796870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412" t="-327083" r="-46872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15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16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59178181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 (cycles)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1500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864920"/>
                      </a:ext>
                    </a:extLst>
                  </a:tr>
                  <a:tr h="289491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crack size (m)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0.0132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0.0138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0.0148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0.0156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0.0155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0.0141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0.0169 </a:t>
                          </a:r>
                          <a:endParaRPr lang="en-US" sz="16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0.0168 </a:t>
                          </a:r>
                          <a:endParaRPr lang="en-US" sz="16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522624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1A-2FCC-48E2-8267-9886D31659EF}"/>
                  </a:ext>
                </a:extLst>
              </p:cNvPr>
              <p:cNvSpPr txBox="1"/>
              <p:nvPr/>
            </p:nvSpPr>
            <p:spPr>
              <a:xfrm>
                <a:off x="3783374" y="1022291"/>
                <a:ext cx="330609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1A-2FCC-48E2-8267-9886D3165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74" y="1022291"/>
                <a:ext cx="3306098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47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3E393A-6A90-4973-B1B1-944A8E7F8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uncertainty in model parameters is mostly from epistemic uncertainty</a:t>
            </a:r>
          </a:p>
          <a:p>
            <a:r>
              <a:rPr lang="en-US" dirty="0"/>
              <a:t>The fundamental concept of physics-based prognostics is to use measurement data to reduce the uncertainty in model parameters</a:t>
            </a:r>
          </a:p>
          <a:p>
            <a:pPr lvl="1"/>
            <a:r>
              <a:rPr lang="en-US" dirty="0"/>
              <a:t>measurement data can be used to reduce the uncertainty in degradation model parameters using the Bayesian framework</a:t>
            </a:r>
          </a:p>
          <a:p>
            <a:pPr lvl="1"/>
            <a:r>
              <a:rPr lang="en-US" dirty="0"/>
              <a:t>most physics-based prognostics methods have their foundation on Bayesian inference</a:t>
            </a:r>
          </a:p>
          <a:p>
            <a:r>
              <a:rPr lang="en-US" dirty="0"/>
              <a:t>Once model parameters are identified, the future behavior of degradation can be predicted by propagating the model to the future</a:t>
            </a:r>
          </a:p>
          <a:p>
            <a:pPr lvl="1"/>
            <a:r>
              <a:rPr lang="en-US" dirty="0"/>
              <a:t>substitute the identified parameters to the degradation model with future time and loadings</a:t>
            </a:r>
          </a:p>
          <a:p>
            <a:pPr lvl="1"/>
            <a:r>
              <a:rPr lang="en-US" dirty="0"/>
              <a:t>the RUL is predicted by propagating the degradation state until it reaches a threshold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8EFD43-2DAE-4EAF-B595-79CF3D33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Epistemic Uncertainty in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35567503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24BB504-7745-4DEE-9455-D078DEC39B4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Measurement data generation process</a:t>
                </a:r>
              </a:p>
              <a:p>
                <a:pPr lvl="1"/>
                <a:r>
                  <a:rPr lang="en-US" dirty="0"/>
                  <a:t>True model parameters are used only to generating measurement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to generate true crack growth</a:t>
                </a:r>
              </a:p>
              <a:p>
                <a:pPr lvl="1"/>
                <a:r>
                  <a:rPr lang="en-US" dirty="0"/>
                  <a:t>Add random Gaussian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dirty="0"/>
                  <a:t> to the crack size</a:t>
                </a:r>
              </a:p>
              <a:p>
                <a:r>
                  <a:rPr lang="en-US" dirty="0"/>
                  <a:t>The generated data are used to identify two model parameters 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dirty="0"/>
                  <a:t> are known</a:t>
                </a:r>
              </a:p>
              <a:p>
                <a:r>
                  <a:rPr lang="en-US" dirty="0"/>
                  <a:t>The threshold (critical crack size),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24BB504-7745-4DEE-9455-D078DEC39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611798-8B10-44FB-B8C7-C924EC0F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 Growth Model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62566C-000D-4449-A139-E65ADE831FB2}"/>
                  </a:ext>
                </a:extLst>
              </p:cNvPr>
              <p:cNvSpPr txBox="1"/>
              <p:nvPr/>
            </p:nvSpPr>
            <p:spPr>
              <a:xfrm>
                <a:off x="2957051" y="3653912"/>
                <a:ext cx="1615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62566C-000D-4449-A139-E65ADE831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51" y="3653912"/>
                <a:ext cx="1615763" cy="276999"/>
              </a:xfrm>
              <a:prstGeom prst="rect">
                <a:avLst/>
              </a:prstGeom>
              <a:blipFill>
                <a:blip r:embed="rId3"/>
                <a:stretch>
                  <a:fillRect l="-2642" t="-2174" r="-75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3088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96C6E-878E-46F1-8942-0982340EB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order to study the effect of different distribution type, we assume likelihood is from a lognormal distribution</a:t>
            </a:r>
          </a:p>
          <a:p>
            <a:pPr lvl="1"/>
            <a:r>
              <a:rPr lang="en-US" dirty="0"/>
              <a:t>This means that random measurement noise is lognormally distributed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Standard deviation: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Mean: </a:t>
            </a:r>
          </a:p>
          <a:p>
            <a:r>
              <a:rPr lang="en-US" dirty="0"/>
              <a:t>Prior distribution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7F92C-F0C2-43C9-A0A5-7DCAB73A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Prior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59D58D-46FD-4246-A1FB-26D2B4849172}"/>
                  </a:ext>
                </a:extLst>
              </p:cNvPr>
              <p:cNvSpPr txBox="1"/>
              <p:nvPr/>
            </p:nvSpPr>
            <p:spPr>
              <a:xfrm>
                <a:off x="1312606" y="2385551"/>
                <a:ext cx="6667658" cy="748475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ra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=1,⋯,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59D58D-46FD-4246-A1FB-26D2B4849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606" y="2385551"/>
                <a:ext cx="6667658" cy="748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611D54-0423-4FA1-A11E-5B91186A9CD0}"/>
                  </a:ext>
                </a:extLst>
              </p:cNvPr>
              <p:cNvSpPr txBox="1"/>
              <p:nvPr/>
            </p:nvSpPr>
            <p:spPr>
              <a:xfrm>
                <a:off x="3053892" y="3324617"/>
                <a:ext cx="303621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𝜎</m:t>
                                              </m:r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,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611D54-0423-4FA1-A11E-5B91186A9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892" y="3324617"/>
                <a:ext cx="3036216" cy="818366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FF80D-547D-4AEB-9DBB-9AC8618F8871}"/>
                  </a:ext>
                </a:extLst>
              </p:cNvPr>
              <p:cNvSpPr txBox="1"/>
              <p:nvPr/>
            </p:nvSpPr>
            <p:spPr>
              <a:xfrm>
                <a:off x="1543983" y="4277842"/>
                <a:ext cx="311720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FF80D-547D-4AEB-9DBB-9AC8618F8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83" y="4277842"/>
                <a:ext cx="3117200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0E926-8AE2-49C4-A333-C637D3551579}"/>
                  </a:ext>
                </a:extLst>
              </p:cNvPr>
              <p:cNvSpPr txBox="1"/>
              <p:nvPr/>
            </p:nvSpPr>
            <p:spPr>
              <a:xfrm>
                <a:off x="5788741" y="4333574"/>
                <a:ext cx="3117201" cy="685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: model prediction </a:t>
                </a:r>
                <a:br>
                  <a:rPr lang="en-US" dirty="0"/>
                </a:br>
                <a:r>
                  <a:rPr lang="en-US" dirty="0"/>
                  <a:t>                   (crack size)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0E926-8AE2-49C4-A333-C637D3551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41" y="4333574"/>
                <a:ext cx="3117201" cy="685509"/>
              </a:xfrm>
              <a:prstGeom prst="rect">
                <a:avLst/>
              </a:prstGeom>
              <a:blipFill>
                <a:blip r:embed="rId5"/>
                <a:stretch>
                  <a:fillRect t="-2679" r="-19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F1FB34-EDA9-43EC-90CA-F0A311CB057B}"/>
                  </a:ext>
                </a:extLst>
              </p:cNvPr>
              <p:cNvSpPr txBox="1"/>
              <p:nvPr/>
            </p:nvSpPr>
            <p:spPr>
              <a:xfrm>
                <a:off x="665293" y="5349147"/>
                <a:ext cx="4387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23,1.1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F1FB34-EDA9-43EC-90CA-F0A311CB0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3" y="5349147"/>
                <a:ext cx="4387035" cy="276999"/>
              </a:xfrm>
              <a:prstGeom prst="rect">
                <a:avLst/>
              </a:prstGeom>
              <a:blipFill>
                <a:blip r:embed="rId6"/>
                <a:stretch>
                  <a:fillRect l="-694" t="-2174" r="-83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544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383FFEC-2949-4BE3-8F56-090B1855C30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1066800"/>
                <a:ext cx="8534400" cy="1086465"/>
              </a:xfrm>
            </p:spPr>
            <p:txBody>
              <a:bodyPr/>
              <a:lstStyle/>
              <a:p>
                <a:r>
                  <a:rPr lang="en-US" dirty="0"/>
                  <a:t>Problem definition part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not a parameter, but it is calculated based on the identified parameters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383FFEC-2949-4BE3-8F56-090B1855C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1066800"/>
                <a:ext cx="8534400" cy="1086465"/>
              </a:xfrm>
              <a:blipFill>
                <a:blip r:embed="rId2"/>
                <a:stretch>
                  <a:fillRect l="-643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9FC24EC-FFC9-43FD-8A00-48969E53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NLS Matlab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07BB1-BF03-4BC3-99DE-2BE812CAED50}"/>
              </a:ext>
            </a:extLst>
          </p:cNvPr>
          <p:cNvSpPr txBox="1"/>
          <p:nvPr/>
        </p:nvSpPr>
        <p:spPr>
          <a:xfrm>
            <a:off x="437535" y="2064985"/>
            <a:ext cx="85343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Crack_NLS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='Crack size (m)';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TimeUnit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='Cycles';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time=[0:100:3500]';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y=[0.0100 0.0109 0.0101 0.0107 0.0110 0.0123 0.0099 0.0113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0.0132 0.0138 0.0148 0.0156 0.0155 0.0141 0.0169 0.0168]';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thres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=0.05;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=['m'; 'C'; 's'];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=[3.8; log(1.5e-10); 0.001];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signiLevel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=5;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ns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=5e3;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718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6CE57B0-0263-40F0-A724-F807646951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Model definition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is used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the crack size grows too large,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becomes a complex number </a:t>
                </a:r>
              </a:p>
              <a:p>
                <a:pPr lvl="1"/>
                <a:r>
                  <a:rPr lang="en-US" dirty="0"/>
                  <a:t>We replace complex crack size with an arbitrary large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6CE57B0-0263-40F0-A724-F80764695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D7D6460-E0DF-469C-9822-E1098163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NLS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36CF0-F68D-41EE-BC8E-A3C9E5403454}"/>
              </a:ext>
            </a:extLst>
          </p:cNvPr>
          <p:cNvSpPr txBox="1"/>
          <p:nvPr/>
        </p:nvSpPr>
        <p:spPr>
          <a:xfrm>
            <a:off x="830825" y="2828835"/>
            <a:ext cx="7939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a0=0.01;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dsig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=75;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z=(t.*exp(C).*(1-m./2).*(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dsig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*sqrt(pi)).^m 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+a0.^(1-m./2)).^(2./(2-m));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imag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(z)~=0; z(loca)=1;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84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507D3-CCB2-48C0-8015-978CD91F4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  <a:p>
            <a:pPr lvl="1"/>
            <a:r>
              <a:rPr lang="en-US" dirty="0"/>
              <a:t>Likelihood is unnecessary for NLS, but it is used to predict degradation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Calling NLS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5502E3-D72E-42DE-B976-21C37747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NLS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1FA27-3ADF-4A9F-B49A-C332F6C4BC9D}"/>
              </a:ext>
            </a:extLst>
          </p:cNvPr>
          <p:cNvSpPr txBox="1"/>
          <p:nvPr/>
        </p:nvSpPr>
        <p:spPr>
          <a:xfrm>
            <a:off x="808703" y="1951672"/>
            <a:ext cx="80304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C=chi2rnd(ny-1,1,ns);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s=sqrt((ny-1)*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(np,:).^2./C);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zeta=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sqrt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(log(1+(s./mu).^2)); eta=log(mu)-0.5*zeta.^2;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(k,:)=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lognrnd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eta,zeta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943DE-F785-4AA9-B25F-09A09CAB35BC}"/>
              </a:ext>
            </a:extLst>
          </p:cNvPr>
          <p:cNvSpPr txBox="1"/>
          <p:nvPr/>
        </p:nvSpPr>
        <p:spPr>
          <a:xfrm>
            <a:off x="808703" y="4313872"/>
            <a:ext cx="4579374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]=NLS([4; -23]);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523F8C-7386-48BD-BB3A-E47FA89E34F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Problem definition</a:t>
                </a:r>
              </a:p>
              <a:p>
                <a:pPr lvl="1"/>
                <a:r>
                  <a:rPr lang="en-US" dirty="0"/>
                  <a:t>In addition to NLS problem definition, add the following information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given, put STD of s = 0 (1E-5 for preventing numerical error)</a:t>
                </a:r>
              </a:p>
              <a:p>
                <a:r>
                  <a:rPr lang="en-US" dirty="0"/>
                  <a:t>Model definition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Calling BM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523F8C-7386-48BD-BB3A-E47FA89E3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92B1FC5-4C60-49A1-9197-F3BAFC09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BM Matlab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8CF7F-2351-400C-B183-6ECBAC97B22D}"/>
              </a:ext>
            </a:extLst>
          </p:cNvPr>
          <p:cNvSpPr txBox="1"/>
          <p:nvPr/>
        </p:nvSpPr>
        <p:spPr>
          <a:xfrm>
            <a:off x="854177" y="1907529"/>
            <a:ext cx="7359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Crack_BM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=[4.0  0.2;  -23  1.1;  0.001  1e-5];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burnIn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=0.2;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04CE1-52AD-4AA1-9C4C-E8D986BFCDB4}"/>
              </a:ext>
            </a:extLst>
          </p:cNvPr>
          <p:cNvSpPr txBox="1"/>
          <p:nvPr/>
        </p:nvSpPr>
        <p:spPr>
          <a:xfrm>
            <a:off x="545690" y="3608104"/>
            <a:ext cx="82935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prior=prod(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normpdf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param,initDisPar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(:,1),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(:,2)));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 k=1:ny;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zeta=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sqrt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(log(1+(s./z(k)).^2)); eta=log(z(k))-0.5*zeta.^2;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lognpdf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(y(k),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eta,zeta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E1B57-D6D0-46A1-96E1-AFE53FDC54B9}"/>
              </a:ext>
            </a:extLst>
          </p:cNvPr>
          <p:cNvSpPr txBox="1"/>
          <p:nvPr/>
        </p:nvSpPr>
        <p:spPr>
          <a:xfrm>
            <a:off x="545690" y="6005984"/>
            <a:ext cx="7282016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]=BM([4  -23  0.001]',[0.1  0.2  0]');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271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DE1FE-D1C8-4776-BCF8-0FC8BF8F7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  <a:p>
            <a:pPr lvl="1"/>
            <a:r>
              <a:rPr lang="en-US" dirty="0"/>
              <a:t>PF includes state ‘a’ as the last parameter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Model definition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EECA7-8264-4AEB-9AD3-628E8A62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PF Matlab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23899-ED00-4051-A2D9-483FA811664F}"/>
              </a:ext>
            </a:extLst>
          </p:cNvPr>
          <p:cNvSpPr txBox="1"/>
          <p:nvPr/>
        </p:nvSpPr>
        <p:spPr>
          <a:xfrm>
            <a:off x="608370" y="1909782"/>
            <a:ext cx="76335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='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Crack_PF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dt=20;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ParamName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=['m'; 'C'; 's'; 'a'];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=[4.0  0.2;  -23  1.1;  0.001  0;  0.01  0];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thetaTrue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=[3.8;log(1.5e-10); 0.001; 0.01];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D6912-6EA6-4996-816B-EABC092A7889}"/>
              </a:ext>
            </a:extLst>
          </p:cNvPr>
          <p:cNvSpPr txBox="1"/>
          <p:nvPr/>
        </p:nvSpPr>
        <p:spPr>
          <a:xfrm>
            <a:off x="608370" y="3979370"/>
            <a:ext cx="7016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dsig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=75;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z1=exp(C).*(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dsig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.*sqrt(pi*a)).^m.*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dt+a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28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D8999-C429-4EE5-AE61-BF1362F1E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Predicting degradation (logarithmic distribution)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Initial distribution</a:t>
            </a:r>
          </a:p>
          <a:p>
            <a:endParaRPr lang="en-US" dirty="0"/>
          </a:p>
          <a:p>
            <a:r>
              <a:rPr lang="en-US" dirty="0"/>
              <a:t>Likelihood (weight)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Calling PF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3763A-BC67-45B5-A8DB-3E7DBEDE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PF Matlab Code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645F6-ABDE-44E4-BEA7-1E5EDE3DF43D}"/>
              </a:ext>
            </a:extLst>
          </p:cNvPr>
          <p:cNvSpPr txBox="1"/>
          <p:nvPr/>
        </p:nvSpPr>
        <p:spPr>
          <a:xfrm>
            <a:off x="597310" y="1512533"/>
            <a:ext cx="7964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zHat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ny:end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,:); s=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paramRearr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(ny:end,:,np-1);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zeta=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sqrt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(log(1+(s./mu).^2)); eta=log(mu)-0.5*zeta.^2;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degraPredi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lognrnd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eta,zeta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0A006-548F-49B4-8EB4-61C85A5B98EF}"/>
              </a:ext>
            </a:extLst>
          </p:cNvPr>
          <p:cNvSpPr txBox="1"/>
          <p:nvPr/>
        </p:nvSpPr>
        <p:spPr>
          <a:xfrm>
            <a:off x="597310" y="2933497"/>
            <a:ext cx="8389374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param(j,:,1)=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normrnd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(j,1),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initDisPar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(j,2),1,ns);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9A853-396B-4780-9F8C-DDC08FFF2329}"/>
              </a:ext>
            </a:extLst>
          </p:cNvPr>
          <p:cNvSpPr txBox="1"/>
          <p:nvPr/>
        </p:nvSpPr>
        <p:spPr>
          <a:xfrm>
            <a:off x="674738" y="3790879"/>
            <a:ext cx="83119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np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,:); s=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paramPredi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(np-1,:);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zeta=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sqrt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(log(1+(s./mu).^2)); eta=log(mu)-0.5*zeta.^2;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likel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lognpdf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(y(k),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eta,zeta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6C85E-BCAB-45E5-9A16-3A3733DFA7EE}"/>
              </a:ext>
            </a:extLst>
          </p:cNvPr>
          <p:cNvSpPr txBox="1"/>
          <p:nvPr/>
        </p:nvSpPr>
        <p:spPr>
          <a:xfrm>
            <a:off x="597310" y="5290123"/>
            <a:ext cx="4579374" cy="26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thetaHat,rul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]=PF;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314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08347-330B-44BA-9869-61BB5581B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Correlation plot</a:t>
            </a:r>
          </a:p>
          <a:p>
            <a:pPr lvl="1"/>
            <a:r>
              <a:rPr lang="en-US" dirty="0"/>
              <a:t>A large uncertainty in the results from NLS compared to the others (because no prior information is employed)</a:t>
            </a:r>
          </a:p>
          <a:p>
            <a:pPr lvl="1"/>
            <a:r>
              <a:rPr lang="en-US" dirty="0"/>
              <a:t>Large uncertainty in parameters leads to large uncertainty in degradation prediction</a:t>
            </a:r>
          </a:p>
          <a:p>
            <a:pPr lvl="1"/>
            <a:r>
              <a:rPr lang="en-US" dirty="0"/>
              <a:t>PF is still not showing smooth distribution of particles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95CBF-594C-44D5-A535-81C0B55A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Results</a:t>
            </a:r>
          </a:p>
        </p:txBody>
      </p:sp>
      <p:pic>
        <p:nvPicPr>
          <p:cNvPr id="4" name="그림 4103">
            <a:extLst>
              <a:ext uri="{FF2B5EF4-FFF2-40B4-BE49-F238E27FC236}">
                <a16:creationId xmlns:a16="http://schemas.microsoft.com/office/drawing/2014/main" id="{DCA061CF-5EE6-4706-A2BB-37DF5F0C2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5193"/>
            <a:ext cx="2743200" cy="20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107">
            <a:extLst>
              <a:ext uri="{FF2B5EF4-FFF2-40B4-BE49-F238E27FC236}">
                <a16:creationId xmlns:a16="http://schemas.microsoft.com/office/drawing/2014/main" id="{98C28832-5501-49EB-B083-51BDD44EB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62" y="4105193"/>
            <a:ext cx="2743200" cy="205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2">
            <a:extLst>
              <a:ext uri="{FF2B5EF4-FFF2-40B4-BE49-F238E27FC236}">
                <a16:creationId xmlns:a16="http://schemas.microsoft.com/office/drawing/2014/main" id="{3257302F-69F0-475B-AABB-993D889FB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68" y="4105193"/>
            <a:ext cx="2743200" cy="20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F987EC-EC92-4B85-A14A-C0BC7112578C}"/>
              </a:ext>
            </a:extLst>
          </p:cNvPr>
          <p:cNvSpPr txBox="1"/>
          <p:nvPr/>
        </p:nvSpPr>
        <p:spPr>
          <a:xfrm>
            <a:off x="2794819" y="1098530"/>
            <a:ext cx="52161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</a:rPr>
              <a:t>plot(</a:t>
            </a:r>
            <a:r>
              <a:rPr lang="en-US" sz="1800" dirty="0" err="1">
                <a:effectLst/>
                <a:latin typeface="Courier New" panose="02070309020205020404" pitchFamily="49" charset="0"/>
                <a:ea typeface="Malgun Gothic" panose="020B0503020000020004" pitchFamily="34" charset="-127"/>
              </a:rPr>
              <a:t>thetaHat</a:t>
            </a:r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</a:rPr>
              <a:t>(1,:),</a:t>
            </a:r>
            <a:r>
              <a:rPr lang="en-US" sz="1800" dirty="0" err="1">
                <a:effectLst/>
                <a:latin typeface="Courier New" panose="02070309020205020404" pitchFamily="49" charset="0"/>
                <a:ea typeface="Malgun Gothic" panose="020B0503020000020004" pitchFamily="34" charset="-127"/>
              </a:rPr>
              <a:t>thetaHat</a:t>
            </a:r>
            <a:r>
              <a:rPr lang="en-US" sz="1800" dirty="0">
                <a:effectLst/>
                <a:latin typeface="Courier New" panose="02070309020205020404" pitchFamily="49" charset="0"/>
                <a:ea typeface="Malgun Gothic" panose="020B0503020000020004" pitchFamily="34" charset="-127"/>
              </a:rPr>
              <a:t>(2,:),'.')</a:t>
            </a:r>
            <a:r>
              <a:rPr lang="en-US" sz="1800" dirty="0">
                <a:effectLst/>
                <a:latin typeface="Times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826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53CFCEB-B68F-4CED-B518-B14947E5C64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Degradation prediction plot</a:t>
                </a:r>
              </a:p>
              <a:p>
                <a:pPr lvl="1"/>
                <a:r>
                  <a:rPr lang="en-US" dirty="0"/>
                  <a:t>Median prediction follows the true degradation for all three methods</a:t>
                </a:r>
              </a:p>
              <a:p>
                <a:pPr lvl="1"/>
                <a:r>
                  <a:rPr lang="en-US" dirty="0"/>
                  <a:t>Much larger uncertainty in NLS</a:t>
                </a:r>
              </a:p>
              <a:p>
                <a:pPr lvl="1"/>
                <a:r>
                  <a:rPr lang="en-US" dirty="0"/>
                  <a:t>PF has a model error in integrating the incremental equation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53CFCEB-B68F-4CED-B518-B14947E5C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6208F2-0BCB-49BE-8A38-4D47DF0B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Results</a:t>
            </a:r>
          </a:p>
        </p:txBody>
      </p:sp>
      <p:pic>
        <p:nvPicPr>
          <p:cNvPr id="4" name="그림 4101">
            <a:extLst>
              <a:ext uri="{FF2B5EF4-FFF2-40B4-BE49-F238E27FC236}">
                <a16:creationId xmlns:a16="http://schemas.microsoft.com/office/drawing/2014/main" id="{701B0E27-6A31-44B6-8E65-DA87B2949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8" y="3919802"/>
            <a:ext cx="2743200" cy="20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106">
            <a:extLst>
              <a:ext uri="{FF2B5EF4-FFF2-40B4-BE49-F238E27FC236}">
                <a16:creationId xmlns:a16="http://schemas.microsoft.com/office/drawing/2014/main" id="{E185791E-9B9F-46B3-B88F-34772D391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27" y="3919802"/>
            <a:ext cx="2743200" cy="20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3">
            <a:extLst>
              <a:ext uri="{FF2B5EF4-FFF2-40B4-BE49-F238E27FC236}">
                <a16:creationId xmlns:a16="http://schemas.microsoft.com/office/drawing/2014/main" id="{41127E8F-90AE-4C5A-8650-9FE636F19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56" y="3919802"/>
            <a:ext cx="2743200" cy="2061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36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27BAD3-5DDF-4DAA-ADC1-09B0E2916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066800"/>
            <a:ext cx="8767916" cy="5334000"/>
          </a:xfrm>
        </p:spPr>
        <p:txBody>
          <a:bodyPr/>
          <a:lstStyle/>
          <a:p>
            <a:r>
              <a:rPr lang="en-US" dirty="0"/>
              <a:t>Physics-based prognostics methods are based on parameter estimation algorithms</a:t>
            </a:r>
          </a:p>
          <a:p>
            <a:endParaRPr lang="en-US" dirty="0"/>
          </a:p>
          <a:p>
            <a:r>
              <a:rPr lang="en-US" dirty="0"/>
              <a:t>Nonlinear least squares (NLS): nonlinear version of least squares method</a:t>
            </a:r>
          </a:p>
          <a:p>
            <a:r>
              <a:rPr lang="en-US" dirty="0"/>
              <a:t>Bayesian method (BM): Overall Bayesian inference</a:t>
            </a:r>
          </a:p>
          <a:p>
            <a:r>
              <a:rPr lang="en-US" dirty="0"/>
              <a:t>Kalman filter (KF): exact posterior distribution in the case of a linear system with Gaussian noise</a:t>
            </a:r>
          </a:p>
          <a:p>
            <a:r>
              <a:rPr lang="en-US" dirty="0"/>
              <a:t>Extended/unscented Kalman filter: for nonlinear systems</a:t>
            </a:r>
          </a:p>
          <a:p>
            <a:r>
              <a:rPr lang="en-US" dirty="0"/>
              <a:t>Particle filter (PF): represent the posterior distribution using particles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D594E-027A-4355-8678-59EBD2CC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Prognostics Methods</a:t>
            </a:r>
          </a:p>
        </p:txBody>
      </p:sp>
    </p:spTree>
    <p:extLst>
      <p:ext uri="{BB962C8B-B14F-4D97-AF65-F5344CB8AC3E}">
        <p14:creationId xmlns:p14="http://schemas.microsoft.com/office/powerpoint/2010/main" val="8136040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3A3319-46AB-4D34-9649-069D83446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Issues in Physics-based Prognostics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455109-AEB1-4A30-A71C-9236150A0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92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A123E-8B02-4250-8F1D-0B78DC97D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Can make a long-term prediction</a:t>
            </a:r>
          </a:p>
          <a:p>
            <a:pPr lvl="1"/>
            <a:r>
              <a:rPr lang="en-US" dirty="0"/>
              <a:t>Possible to predict the RUL by propagating the degradation model to future time</a:t>
            </a:r>
          </a:p>
          <a:p>
            <a:r>
              <a:rPr lang="en-US" dirty="0"/>
              <a:t>Require relatively a small number of data</a:t>
            </a:r>
          </a:p>
          <a:p>
            <a:pPr lvl="1"/>
            <a:r>
              <a:rPr lang="en-US" dirty="0"/>
              <a:t>Theoretically, require the # of data same as that of model parameters</a:t>
            </a:r>
          </a:p>
          <a:p>
            <a:pPr lvl="1"/>
            <a:r>
              <a:rPr lang="en-US" dirty="0"/>
              <a:t>In reality, a greater number of data are required due to noise in data and due to insensitivity of degradation behavior to parameters</a:t>
            </a:r>
          </a:p>
          <a:p>
            <a:pPr lvl="1"/>
            <a:r>
              <a:rPr lang="en-US" dirty="0"/>
              <a:t>But the required number of data is much less than that of data-driven methods.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C99B61-50EF-479A-AF34-E7A6016E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Physics-base Prognostics</a:t>
            </a:r>
          </a:p>
        </p:txBody>
      </p:sp>
    </p:spTree>
    <p:extLst>
      <p:ext uri="{BB962C8B-B14F-4D97-AF65-F5344CB8AC3E}">
        <p14:creationId xmlns:p14="http://schemas.microsoft.com/office/powerpoint/2010/main" val="38784864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BC4B0-CC59-4882-B2C9-009A4487B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Question: Is the physical model good enough to predict the future behavior of degradation?</a:t>
            </a:r>
          </a:p>
          <a:p>
            <a:pPr lvl="1"/>
            <a:r>
              <a:rPr lang="en-US" dirty="0"/>
              <a:t>In particular, is the model good in the </a:t>
            </a:r>
            <a:r>
              <a:rPr lang="en-US" dirty="0">
                <a:solidFill>
                  <a:srgbClr val="FF0000"/>
                </a:solidFill>
              </a:rPr>
              <a:t>extrapolation</a:t>
            </a:r>
            <a:r>
              <a:rPr lang="en-US" dirty="0"/>
              <a:t> region?</a:t>
            </a:r>
          </a:p>
          <a:p>
            <a:r>
              <a:rPr lang="en-US" dirty="0"/>
              <a:t>An adequate model in the interpolation region can be inadequate in the extrapolation region</a:t>
            </a:r>
          </a:p>
          <a:p>
            <a:pPr lvl="1"/>
            <a:r>
              <a:rPr lang="en-US" dirty="0"/>
              <a:t>Important to validate the physical model for the purpose of prognostics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4BF36-3873-4994-8DE2-C765E37A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Adequacy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94EC5C-6EBB-47DC-8C62-C1ED665D54FA}"/>
              </a:ext>
            </a:extLst>
          </p:cNvPr>
          <p:cNvGrpSpPr/>
          <p:nvPr/>
        </p:nvGrpSpPr>
        <p:grpSpPr>
          <a:xfrm>
            <a:off x="1231127" y="3429000"/>
            <a:ext cx="7125347" cy="3080936"/>
            <a:chOff x="1231127" y="3429000"/>
            <a:chExt cx="7125347" cy="30809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F0649D-D300-4B4D-BA0F-BF666C225E2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569057" y="3429000"/>
              <a:ext cx="3903305" cy="3080936"/>
            </a:xfrm>
            <a:prstGeom prst="rect">
              <a:avLst/>
            </a:prstGeom>
          </p:spPr>
        </p:pic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69584B67-AB77-4D9B-AFBD-BDA017F70CB7}"/>
                </a:ext>
              </a:extLst>
            </p:cNvPr>
            <p:cNvSpPr/>
            <p:nvPr/>
          </p:nvSpPr>
          <p:spPr>
            <a:xfrm>
              <a:off x="6345142" y="3824577"/>
              <a:ext cx="174928" cy="137557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9FCC98-DFDA-4A1D-A2C6-7766771C7D41}"/>
                </a:ext>
              </a:extLst>
            </p:cNvPr>
            <p:cNvSpPr txBox="1"/>
            <p:nvPr/>
          </p:nvSpPr>
          <p:spPr>
            <a:xfrm>
              <a:off x="6599583" y="4235366"/>
              <a:ext cx="175689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Under-estimation</a:t>
              </a:r>
              <a:b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of degradation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8B0855-A132-41A4-9B99-742CAD228699}"/>
                </a:ext>
              </a:extLst>
            </p:cNvPr>
            <p:cNvSpPr txBox="1"/>
            <p:nvPr/>
          </p:nvSpPr>
          <p:spPr>
            <a:xfrm>
              <a:off x="1231127" y="5287617"/>
              <a:ext cx="133793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data</a:t>
              </a:r>
              <a:endParaRPr lang="en-US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E918189-20F2-4143-97D6-A83D707B77B3}"/>
                </a:ext>
              </a:extLst>
            </p:cNvPr>
            <p:cNvCxnSpPr/>
            <p:nvPr/>
          </p:nvCxnSpPr>
          <p:spPr>
            <a:xfrm>
              <a:off x="2569057" y="5430741"/>
              <a:ext cx="1168056" cy="3604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DA0CCB-144C-4813-83A5-1C556AB458A6}"/>
                </a:ext>
              </a:extLst>
            </p:cNvPr>
            <p:cNvSpPr txBox="1"/>
            <p:nvPr/>
          </p:nvSpPr>
          <p:spPr>
            <a:xfrm>
              <a:off x="4232808" y="4096866"/>
              <a:ext cx="15089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Validation data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809C8D-3E00-4C68-91ED-A0906A8EE0CB}"/>
                </a:ext>
              </a:extLst>
            </p:cNvPr>
            <p:cNvCxnSpPr/>
            <p:nvPr/>
          </p:nvCxnSpPr>
          <p:spPr>
            <a:xfrm>
              <a:off x="5613621" y="4389120"/>
              <a:ext cx="345635" cy="5803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CFD916-695D-4C48-AA72-47EF1D1AA3F0}"/>
                </a:ext>
              </a:extLst>
            </p:cNvPr>
            <p:cNvSpPr txBox="1"/>
            <p:nvPr/>
          </p:nvSpPr>
          <p:spPr>
            <a:xfrm>
              <a:off x="6599583" y="561097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Fitted model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5967E8-C40C-426B-BD1D-0042775818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18205" y="5524861"/>
              <a:ext cx="1081378" cy="1848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0745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5BC3F3-A3EF-4733-82CB-99EA0E8D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Estimation accuracy is related to characteristics of different algorithms, such as NLS, BM and PF</a:t>
            </a:r>
          </a:p>
          <a:p>
            <a:r>
              <a:rPr lang="en-US" dirty="0"/>
              <a:t>Correlations between model parameters and also between model parameters and loading conditions hinders identifying accurate parameters</a:t>
            </a:r>
          </a:p>
          <a:p>
            <a:r>
              <a:rPr lang="en-US" dirty="0"/>
              <a:t>A good prognostics algorithm can identify accurate model parameters with a smaller number of data</a:t>
            </a:r>
          </a:p>
          <a:p>
            <a:r>
              <a:rPr lang="en-US" dirty="0"/>
              <a:t>Correlation: even if the accurate identification of parameters might be difficult, it is possible that accurate prediction in degradation and RUL are still possible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4D106-86EC-4F62-920E-503053F5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4517850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4B3C1-5DA2-42D2-9B0A-0BA563589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could include a high level of noise and bias due to the sensor equipment and measurement environment</a:t>
            </a:r>
          </a:p>
          <a:p>
            <a:pPr lvl="1"/>
            <a:r>
              <a:rPr lang="en-US" dirty="0"/>
              <a:t>Noise is a random fluctuation in measured data or signal due to interference or unwanted electromagnetic fields in electronic devices</a:t>
            </a:r>
          </a:p>
          <a:p>
            <a:pPr lvl="1"/>
            <a:r>
              <a:rPr lang="en-US" dirty="0"/>
              <a:t>Bias is static deviation of signals from correct ones, which can happen due to calibration error</a:t>
            </a:r>
          </a:p>
          <a:p>
            <a:r>
              <a:rPr lang="en-US" dirty="0"/>
              <a:t>Noise makes it difficult to identify signals related to degradation, while bias in-duces error in prediction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EEEFF2-6631-4ADF-99AB-D8BDAA02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Degradation Data</a:t>
            </a:r>
          </a:p>
        </p:txBody>
      </p:sp>
    </p:spTree>
    <p:extLst>
      <p:ext uri="{BB962C8B-B14F-4D97-AF65-F5344CB8AC3E}">
        <p14:creationId xmlns:p14="http://schemas.microsoft.com/office/powerpoint/2010/main" val="106143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81266AB-167C-4115-8F95-9A0FA1622DB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capacity of a secondary cell degrades over cycles in use</a:t>
                </a:r>
              </a:p>
              <a:p>
                <a:pPr lvl="1"/>
                <a:r>
                  <a:rPr lang="en-US" dirty="0"/>
                  <a:t>Failure threshold is defined when the capacity fades by 30%</a:t>
                </a:r>
              </a:p>
              <a:p>
                <a:r>
                  <a:rPr lang="en-US" dirty="0"/>
                  <a:t>Empirical degradation model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Performance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</m:t>
                    </m:r>
                  </m:oMath>
                </a14:m>
                <a:r>
                  <a:rPr lang="en-US" dirty="0"/>
                  <a:t> capacity (capacity at nominally rated current of 1A)</a:t>
                </a:r>
              </a:p>
              <a:p>
                <a:pPr lvl="1"/>
                <a:r>
                  <a:rPr lang="en-US" dirty="0"/>
                  <a:t>Model 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time or cycles: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Relative degradation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initial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/1</m:t>
                    </m:r>
                  </m:oMath>
                </a14:m>
                <a:r>
                  <a:rPr lang="en-US" dirty="0"/>
                  <a:t> capacity. If the measurement is relative to the initial value,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81266AB-167C-4115-8F95-9A0FA1622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F89836-B835-4CC5-9B3D-0A03B5F8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Problem: Battery Degradation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971F5C-9BDD-427F-B619-CE9C597A4786}"/>
                  </a:ext>
                </a:extLst>
              </p:cNvPr>
              <p:cNvSpPr txBox="1"/>
              <p:nvPr/>
            </p:nvSpPr>
            <p:spPr>
              <a:xfrm>
                <a:off x="3528765" y="2400300"/>
                <a:ext cx="2086469" cy="369332"/>
              </a:xfrm>
              <a:prstGeom prst="rect">
                <a:avLst/>
              </a:prstGeom>
              <a:noFill/>
              <a:ln w="19050"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971F5C-9BDD-427F-B619-CE9C597A4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65" y="2400300"/>
                <a:ext cx="2086469" cy="369332"/>
              </a:xfrm>
              <a:prstGeom prst="rect">
                <a:avLst/>
              </a:prstGeom>
              <a:blipFill>
                <a:blip r:embed="rId3"/>
                <a:stretch>
                  <a:fillRect l="-2319" r="-3768" b="-33333"/>
                </a:stretch>
              </a:blipFill>
              <a:ln w="190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7593A-6256-47AE-A286-AA154E669B19}"/>
                  </a:ext>
                </a:extLst>
              </p:cNvPr>
              <p:cNvSpPr txBox="1"/>
              <p:nvPr/>
            </p:nvSpPr>
            <p:spPr>
              <a:xfrm>
                <a:off x="3528765" y="4617474"/>
                <a:ext cx="2185727" cy="369332"/>
              </a:xfrm>
              <a:prstGeom prst="rect">
                <a:avLst/>
              </a:prstGeom>
              <a:noFill/>
              <a:ln w="19050"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7593A-6256-47AE-A286-AA154E669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65" y="4617474"/>
                <a:ext cx="2185727" cy="369332"/>
              </a:xfrm>
              <a:prstGeom prst="rect">
                <a:avLst/>
              </a:prstGeom>
              <a:blipFill>
                <a:blip r:embed="rId4"/>
                <a:stretch>
                  <a:fillRect l="-831" r="-3601" b="-32813"/>
                </a:stretch>
              </a:blipFill>
              <a:ln w="190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2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34925"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b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.pptx" id="{92CE5671-D4ED-463B-BED2-8B0213C38721}" vid="{A2230B24-0EB7-41BD-A3D0-5D517CA662E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My_template</Template>
  <TotalTime>46092</TotalTime>
  <Words>8475</Words>
  <Application>Microsoft Office PowerPoint</Application>
  <PresentationFormat>On-screen Show (4:3)</PresentationFormat>
  <Paragraphs>1075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Cambria Math</vt:lpstr>
      <vt:lpstr>Courier New</vt:lpstr>
      <vt:lpstr>Times</vt:lpstr>
      <vt:lpstr>Office 테마</vt:lpstr>
      <vt:lpstr>Chapter 4 Physics-based Prognostics</vt:lpstr>
      <vt:lpstr>1. Introduction to Physics-based Prognostics</vt:lpstr>
      <vt:lpstr>Parameter Estimation in Prognostics</vt:lpstr>
      <vt:lpstr>Illustration of Physics-based Prognostics</vt:lpstr>
      <vt:lpstr>Uncertainty in Model Parameters</vt:lpstr>
      <vt:lpstr>Effect of Model Parameter Uncertainty</vt:lpstr>
      <vt:lpstr>Epistemic Uncertainty in Model Parameters</vt:lpstr>
      <vt:lpstr>Physics-based Prognostics Methods</vt:lpstr>
      <vt:lpstr>Demonstration Problem: Battery Degradation</vt:lpstr>
      <vt:lpstr>Degradation Data</vt:lpstr>
      <vt:lpstr>2. Nonlinear Least Squares (NLS)</vt:lpstr>
      <vt:lpstr>Nonlinear Least Squares Method</vt:lpstr>
      <vt:lpstr>Nonlinear Least Squares Method cont.</vt:lpstr>
      <vt:lpstr>Uncertainty in NLS</vt:lpstr>
      <vt:lpstr>NLS: Matlab code for Nonlinear Least Squares</vt:lpstr>
      <vt:lpstr>NLS Matlab Code cont.</vt:lpstr>
      <vt:lpstr>NLS Matlab Code cont.</vt:lpstr>
      <vt:lpstr>NLS Code Explanation</vt:lpstr>
      <vt:lpstr>Problem Definitions (lines 5-14, 48)</vt:lpstr>
      <vt:lpstr>Problem Definition for Battery Degradation</vt:lpstr>
      <vt:lpstr>Prognostics Using NLS (lines 17-32)</vt:lpstr>
      <vt:lpstr>Prognostics Using NLS</vt:lpstr>
      <vt:lpstr>Post-processing (lines 34-37)</vt:lpstr>
      <vt:lpstr>Matlab Code POST</vt:lpstr>
      <vt:lpstr>Matlab Code POST</vt:lpstr>
      <vt:lpstr>Matlab Code POST cont.</vt:lpstr>
      <vt:lpstr>3. Bayesian Method (BM)</vt:lpstr>
      <vt:lpstr>Bayesian Method (BM)</vt:lpstr>
      <vt:lpstr>Ex) MCMC Method: One Parameter</vt:lpstr>
      <vt:lpstr>Ex) MCMC Method: One Parameter cont.</vt:lpstr>
      <vt:lpstr>Ex) Multidimensional Correlated Sampling</vt:lpstr>
      <vt:lpstr>Ex) Multidimensional Correlated Sampling cont.</vt:lpstr>
      <vt:lpstr>Bayesian Method Matlab Code (BM)</vt:lpstr>
      <vt:lpstr>BM Matlab Code cont.</vt:lpstr>
      <vt:lpstr>BM Matlab Code cont.</vt:lpstr>
      <vt:lpstr>BM Implementation for Battery Prognostics</vt:lpstr>
      <vt:lpstr>BM Implementation for Battery Prognostics cont.</vt:lpstr>
      <vt:lpstr>Overall BM Posterior PDF</vt:lpstr>
      <vt:lpstr>Prognostics using BM</vt:lpstr>
      <vt:lpstr>Sampling Trace</vt:lpstr>
      <vt:lpstr>Post-processing (lines 43-46)</vt:lpstr>
      <vt:lpstr>4. Particle Filter (PF)</vt:lpstr>
      <vt:lpstr>Particle Filter</vt:lpstr>
      <vt:lpstr>Review of Importance Sampling (IS)</vt:lpstr>
      <vt:lpstr>Sequential IS</vt:lpstr>
      <vt:lpstr>General Process of PF</vt:lpstr>
      <vt:lpstr>Application to Battery Degradation</vt:lpstr>
      <vt:lpstr>SIR Process</vt:lpstr>
      <vt:lpstr>SIR Process: Prediction</vt:lpstr>
      <vt:lpstr>SIR Process: Update</vt:lpstr>
      <vt:lpstr>SIR Process: Update cont.</vt:lpstr>
      <vt:lpstr>SIR Process: Resampling</vt:lpstr>
      <vt:lpstr>SIR Process: Resampling cont.</vt:lpstr>
      <vt:lpstr>Ex) PF of Battery Degradation with 10 Samples</vt:lpstr>
      <vt:lpstr>Ex) PF of Battery Degradation with 10 Samples</vt:lpstr>
      <vt:lpstr>Ex) PF of Battery Degradation with 10 Samples</vt:lpstr>
      <vt:lpstr>Ex) PF of Battery Degradation with 10 Samples</vt:lpstr>
      <vt:lpstr>Ex) PF of Battery Degradation with 10 Samples</vt:lpstr>
      <vt:lpstr>Ex) PF of Battery Degradation with 10 Samples</vt:lpstr>
      <vt:lpstr>Particle Filter (PF) Matlab Code</vt:lpstr>
      <vt:lpstr>PF Matlab Code cont.</vt:lpstr>
      <vt:lpstr>PF Matlab Code cont.</vt:lpstr>
      <vt:lpstr>Matlab Implementation for Battery Prognostics</vt:lpstr>
      <vt:lpstr>Matlab Implementation for Battery Prognostics</vt:lpstr>
      <vt:lpstr>Matlab Implementation for Battery Prognostics</vt:lpstr>
      <vt:lpstr>Matlab Implementation for Battery Prognostics</vt:lpstr>
      <vt:lpstr>Matlab Implementation for Battery Prognostics</vt:lpstr>
      <vt:lpstr>5. Practical Application of Physics-based Prognostics</vt:lpstr>
      <vt:lpstr>Crack Growth Model Definition</vt:lpstr>
      <vt:lpstr>Crack Growth Model Definition</vt:lpstr>
      <vt:lpstr>Likelihood and Prior Distribution</vt:lpstr>
      <vt:lpstr>Modifying NLS Matlab Code</vt:lpstr>
      <vt:lpstr>Modifying NLS Matlab Code cont.</vt:lpstr>
      <vt:lpstr>Modifying NLS Matlab Code cont.</vt:lpstr>
      <vt:lpstr>Modifying BM Matlab Code</vt:lpstr>
      <vt:lpstr>Modifying PF Matlab Code</vt:lpstr>
      <vt:lpstr>Modifying PF Matlab Code cont.</vt:lpstr>
      <vt:lpstr>Comparison of Results</vt:lpstr>
      <vt:lpstr>Comparison of Results</vt:lpstr>
      <vt:lpstr>6. Issues in Physics-based Prognostics</vt:lpstr>
      <vt:lpstr>Advantages of Physics-base Prognostics</vt:lpstr>
      <vt:lpstr>Model Adequacy</vt:lpstr>
      <vt:lpstr>Parameter Estimation</vt:lpstr>
      <vt:lpstr>Quality of Degradation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Analysis and  Design under Uncertainty</dc:title>
  <dc:creator>Kim,Nam Ho</dc:creator>
  <cp:lastModifiedBy>Nam-Ho Kim</cp:lastModifiedBy>
  <cp:revision>486</cp:revision>
  <cp:lastPrinted>2020-08-13T15:25:27Z</cp:lastPrinted>
  <dcterms:created xsi:type="dcterms:W3CDTF">2014-02-16T03:20:43Z</dcterms:created>
  <dcterms:modified xsi:type="dcterms:W3CDTF">2021-03-22T02:55:41Z</dcterms:modified>
</cp:coreProperties>
</file>